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4"/>
  </p:notesMasterIdLst>
  <p:sldIdLst>
    <p:sldId id="256" r:id="rId2"/>
    <p:sldId id="257" r:id="rId3"/>
  </p:sldIdLst>
  <p:sldSz cx="7772400" cy="10058400"/>
  <p:notesSz cx="6858000" cy="9144000"/>
  <p:embeddedFontLst>
    <p:embeddedFont>
      <p:font typeface="Montserrat" panose="00000500000000000000" pitchFamily="2" charset="0"/>
      <p:regular r:id="rId5"/>
      <p:bold r:id="rId6"/>
      <p:italic r:id="rId7"/>
      <p:boldItalic r:id="rId8"/>
    </p:embeddedFont>
    <p:embeddedFont>
      <p:font typeface="Muli"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8C49C-978A-4A51-AB67-CA8B55E0B363}" v="20" dt="2025-09-12T17:46:09"/>
  </p1510:revLst>
</p1510:revInfo>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51" d="100"/>
          <a:sy n="51" d="100"/>
        </p:scale>
        <p:origin x="177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10/10/2025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10/10/2025</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23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596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97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8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6961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1464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8546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1370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6600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7750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2436-246E-C341-8F9A-0B4F34C07184}" type="datetimeFigureOut">
              <a:rPr lang="en-US" smtClean="0"/>
              <a:pPr/>
              <a:t>10/10/2025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10269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facebook.com/EmployeeBenefitsCorporation" TargetMode="External"/><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hyperlink" Target="http://www.ebcflex.com/eligibleexpenses" TargetMode="External"/><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Instructions"/>
        <p:cNvGrpSpPr/>
        <p:nvPr/>
      </p:nvGrpSpPr>
      <p:grpSpPr>
        <a:xfrm>
          <a:off x="0" y="0"/>
          <a:ext cx="0" cy="0"/>
          <a:chOff x="0" y="0"/>
          <a:chExt cx="0" cy="0"/>
        </a:xfrm>
      </p:grpSpPr>
      <p:pic>
        <p:nvPicPr>
          <p:cNvPr id="2" name="Shape-1"/>
          <p:cNvPicPr>
            <a:picLocks noChangeAspect="1"/>
          </p:cNvPicPr>
          <p:nvPr/>
        </p:nvPicPr>
        <p:blipFill>
          <a:blip r:embed="rId2"/>
          <a:stretch>
            <a:fillRect/>
          </a:stretch>
        </p:blipFill>
        <p:spPr>
          <a:xfrm>
            <a:off x="1366838" y="2448617"/>
            <a:ext cx="5038725" cy="6524625"/>
          </a:xfrm>
          <a:prstGeom prst="rect">
            <a:avLst/>
          </a:prstGeom>
        </p:spPr>
      </p:pic>
      <p:pic>
        <p:nvPicPr>
          <p:cNvPr id="3" name="commuter toolkit image"/>
          <p:cNvPicPr/>
          <p:nvPr/>
        </p:nvPicPr>
        <p:blipFill rotWithShape="1">
          <a:blip r:embed="rId3"/>
          <a:stretch>
            <a:fillRect/>
          </a:stretch>
        </p:blipFill>
        <p:spPr>
          <a:xfrm>
            <a:off x="1385888" y="2468999"/>
            <a:ext cx="5040645" cy="6483861"/>
          </a:xfrm>
          <a:prstGeom prst="rect">
            <a:avLst/>
          </a:prstGeom>
        </p:spPr>
      </p:pic>
      <p:pic>
        <p:nvPicPr>
          <p:cNvPr id="4" name="Shape-19"/>
          <p:cNvPicPr>
            <a:picLocks noChangeAspect="1"/>
          </p:cNvPicPr>
          <p:nvPr/>
        </p:nvPicPr>
        <p:blipFill>
          <a:blip r:embed="rId4"/>
          <a:stretch>
            <a:fillRect/>
          </a:stretch>
        </p:blipFill>
        <p:spPr>
          <a:xfrm>
            <a:off x="2438400" y="6067425"/>
            <a:ext cx="333375" cy="333375"/>
          </a:xfrm>
          <a:prstGeom prst="rect">
            <a:avLst/>
          </a:prstGeom>
        </p:spPr>
      </p:pic>
      <p:sp>
        <p:nvSpPr>
          <p:cNvPr id="5" name="Body text copy copy 2"/>
          <p:cNvSpPr/>
          <p:nvPr/>
        </p:nvSpPr>
        <p:spPr>
          <a:xfrm>
            <a:off x="2480950" y="6105525"/>
            <a:ext cx="248275" cy="247650"/>
          </a:xfrm>
          <a:prstGeom prst="rect">
            <a:avLst/>
          </a:prstGeom>
        </p:spPr>
        <p:txBody>
          <a:bodyPr spcFirstLastPara="0" lIns="0" tIns="0" rIns="0" bIns="0" anchor="t"/>
          <a:lstStyle/>
          <a:p>
            <a:pPr algn="ctr" hangingPunct="0">
              <a:lnSpc>
                <a:spcPct val="108333"/>
              </a:lnSpc>
            </a:pPr>
            <a:r>
              <a:rPr sz="1500" b="1">
                <a:solidFill>
                  <a:srgbClr val="FFFFFF"/>
                </a:solidFill>
                <a:latin typeface="Muli"/>
                <a:ea typeface="+mn-ea"/>
                <a:cs typeface="Muli"/>
              </a:rPr>
              <a:t>A</a:t>
            </a:r>
          </a:p>
        </p:txBody>
      </p:sp>
      <p:pic>
        <p:nvPicPr>
          <p:cNvPr id="6" name="Shape-19"/>
          <p:cNvPicPr>
            <a:picLocks noChangeAspect="1"/>
          </p:cNvPicPr>
          <p:nvPr/>
        </p:nvPicPr>
        <p:blipFill>
          <a:blip r:embed="rId4"/>
          <a:stretch>
            <a:fillRect/>
          </a:stretch>
        </p:blipFill>
        <p:spPr>
          <a:xfrm>
            <a:off x="4800600" y="5248275"/>
            <a:ext cx="333375" cy="333375"/>
          </a:xfrm>
          <a:prstGeom prst="rect">
            <a:avLst/>
          </a:prstGeom>
        </p:spPr>
      </p:pic>
      <p:sp>
        <p:nvSpPr>
          <p:cNvPr id="7" name="Body text copy copy 2"/>
          <p:cNvSpPr/>
          <p:nvPr/>
        </p:nvSpPr>
        <p:spPr>
          <a:xfrm>
            <a:off x="4843150" y="5305425"/>
            <a:ext cx="248275" cy="247650"/>
          </a:xfrm>
          <a:prstGeom prst="rect">
            <a:avLst/>
          </a:prstGeom>
        </p:spPr>
        <p:txBody>
          <a:bodyPr spcFirstLastPara="0" lIns="0" tIns="0" rIns="0" bIns="0" anchor="t"/>
          <a:lstStyle/>
          <a:p>
            <a:pPr algn="ctr" hangingPunct="0">
              <a:lnSpc>
                <a:spcPct val="108333"/>
              </a:lnSpc>
            </a:pPr>
            <a:r>
              <a:rPr sz="1500" b="1">
                <a:solidFill>
                  <a:srgbClr val="FFFFFF"/>
                </a:solidFill>
                <a:latin typeface="Muli"/>
                <a:ea typeface="+mn-ea"/>
                <a:cs typeface="Muli"/>
              </a:rPr>
              <a:t>B</a:t>
            </a:r>
          </a:p>
        </p:txBody>
      </p:sp>
      <p:pic>
        <p:nvPicPr>
          <p:cNvPr id="8" name="Shape-1"/>
          <p:cNvPicPr>
            <a:picLocks noChangeAspect="1"/>
          </p:cNvPicPr>
          <p:nvPr/>
        </p:nvPicPr>
        <p:blipFill>
          <a:blip r:embed="rId5"/>
          <a:stretch>
            <a:fillRect/>
          </a:stretch>
        </p:blipFill>
        <p:spPr>
          <a:xfrm>
            <a:off x="723900" y="762000"/>
            <a:ext cx="6324600" cy="1266825"/>
          </a:xfrm>
          <a:prstGeom prst="rect">
            <a:avLst/>
          </a:prstGeom>
        </p:spPr>
      </p:pic>
      <p:sp>
        <p:nvSpPr>
          <p:cNvPr id="9" name="Body text copy copy 1"/>
          <p:cNvSpPr/>
          <p:nvPr/>
        </p:nvSpPr>
        <p:spPr>
          <a:xfrm>
            <a:off x="995363" y="1333500"/>
            <a:ext cx="5838825" cy="590550"/>
          </a:xfrm>
          <a:prstGeom prst="rect">
            <a:avLst/>
          </a:prstGeom>
        </p:spPr>
        <p:txBody>
          <a:bodyPr spcFirstLastPara="0" lIns="0" tIns="0" rIns="0" bIns="0" anchor="t"/>
          <a:lstStyle/>
          <a:p>
            <a:pPr algn="l" hangingPunct="0">
              <a:lnSpc>
                <a:spcPct val="108333"/>
              </a:lnSpc>
            </a:pPr>
            <a:r>
              <a:rPr sz="1200">
                <a:solidFill>
                  <a:srgbClr val="FF0000"/>
                </a:solidFill>
                <a:latin typeface="Muli"/>
                <a:ea typeface="+mn-ea"/>
                <a:cs typeface="Muli"/>
              </a:rPr>
              <a:t>Please ensure that you remove the commuter accounts that you aren’t offering </a:t>
            </a:r>
            <a:r>
              <a:rPr sz="1200" b="1">
                <a:solidFill>
                  <a:srgbClr val="FF0000"/>
                </a:solidFill>
                <a:latin typeface="Muli"/>
                <a:ea typeface="+mn-ea"/>
                <a:cs typeface="Muli"/>
              </a:rPr>
              <a:t>[A]</a:t>
            </a:r>
            <a:r>
              <a:rPr sz="1200">
                <a:solidFill>
                  <a:srgbClr val="FF0000"/>
                </a:solidFill>
                <a:latin typeface="Muli"/>
                <a:ea typeface="+mn-ea"/>
                <a:cs typeface="Muli"/>
              </a:rPr>
              <a:t>, input details about upcoming benefit meetings </a:t>
            </a:r>
            <a:r>
              <a:rPr sz="1200" b="1">
                <a:solidFill>
                  <a:srgbClr val="FF0000"/>
                </a:solidFill>
                <a:latin typeface="Muli"/>
                <a:ea typeface="+mn-ea"/>
                <a:cs typeface="Muli"/>
              </a:rPr>
              <a:t>[B]</a:t>
            </a:r>
            <a:r>
              <a:rPr sz="1200">
                <a:solidFill>
                  <a:srgbClr val="FF0000"/>
                </a:solidFill>
                <a:latin typeface="Muli"/>
                <a:ea typeface="+mn-ea"/>
                <a:cs typeface="Muli"/>
              </a:rPr>
              <a:t>, and delete these instructions before sharing the flyer with your employees.</a:t>
            </a:r>
          </a:p>
        </p:txBody>
      </p:sp>
      <p:sp>
        <p:nvSpPr>
          <p:cNvPr id="10" name="Body text copy copy 3"/>
          <p:cNvSpPr/>
          <p:nvPr/>
        </p:nvSpPr>
        <p:spPr>
          <a:xfrm>
            <a:off x="2838294" y="990600"/>
            <a:ext cx="2095811" cy="219075"/>
          </a:xfrm>
          <a:prstGeom prst="rect">
            <a:avLst/>
          </a:prstGeom>
        </p:spPr>
        <p:txBody>
          <a:bodyPr spcFirstLastPara="0" lIns="0" tIns="0" rIns="0" bIns="0" anchor="t"/>
          <a:lstStyle/>
          <a:p>
            <a:pPr algn="ctr" hangingPunct="0">
              <a:lnSpc>
                <a:spcPct val="108333"/>
              </a:lnSpc>
            </a:pPr>
            <a:r>
              <a:rPr sz="1350" b="1">
                <a:solidFill>
                  <a:srgbClr val="FF0000"/>
                </a:solidFill>
                <a:latin typeface="Muli"/>
                <a:ea typeface="+mn-ea"/>
                <a:cs typeface="Muli"/>
              </a:rPr>
              <a:t>Instructions</a:t>
            </a:r>
          </a:p>
        </p:txBody>
      </p:sp>
    </p:spTree>
    <p:extLst>
      <p:ext uri="{BB962C8B-B14F-4D97-AF65-F5344CB8AC3E}">
        <p14:creationId xmlns:p14="http://schemas.microsoft.com/office/powerpoint/2010/main" val="39300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1"/>
        <p:cNvGrpSpPr/>
        <p:nvPr/>
      </p:nvGrpSpPr>
      <p:grpSpPr>
        <a:xfrm>
          <a:off x="0" y="0"/>
          <a:ext cx="0" cy="0"/>
          <a:chOff x="0" y="0"/>
          <a:chExt cx="0" cy="0"/>
        </a:xfrm>
      </p:grpSpPr>
      <p:pic>
        <p:nvPicPr>
          <p:cNvPr id="2" name="Shape4 copy 1"/>
          <p:cNvPicPr>
            <a:picLocks noChangeAspect="1"/>
          </p:cNvPicPr>
          <p:nvPr/>
        </p:nvPicPr>
        <p:blipFill>
          <a:blip r:embed="rId2"/>
          <a:stretch>
            <a:fillRect/>
          </a:stretch>
        </p:blipFill>
        <p:spPr>
          <a:xfrm rot="-4440000" flipH="1">
            <a:off x="168172" y="-3257550"/>
            <a:ext cx="7834127" cy="9016787"/>
          </a:xfrm>
          <a:prstGeom prst="rect">
            <a:avLst/>
          </a:prstGeom>
        </p:spPr>
      </p:pic>
      <p:pic>
        <p:nvPicPr>
          <p:cNvPr id="3" name="Shape4"/>
          <p:cNvPicPr>
            <a:picLocks noChangeAspect="1"/>
          </p:cNvPicPr>
          <p:nvPr/>
        </p:nvPicPr>
        <p:blipFill>
          <a:blip r:embed="rId3"/>
          <a:stretch>
            <a:fillRect/>
          </a:stretch>
        </p:blipFill>
        <p:spPr>
          <a:xfrm rot="4440000">
            <a:off x="168172" y="-3143250"/>
            <a:ext cx="7834127" cy="9016787"/>
          </a:xfrm>
          <a:prstGeom prst="rect">
            <a:avLst/>
          </a:prstGeom>
        </p:spPr>
      </p:pic>
      <p:sp>
        <p:nvSpPr>
          <p:cNvPr id="4" name="Body text copy copy 1"/>
          <p:cNvSpPr/>
          <p:nvPr/>
        </p:nvSpPr>
        <p:spPr>
          <a:xfrm>
            <a:off x="1466537" y="1562100"/>
            <a:ext cx="5724838" cy="990600"/>
          </a:xfrm>
          <a:prstGeom prst="rect">
            <a:avLst/>
          </a:prstGeom>
        </p:spPr>
        <p:txBody>
          <a:bodyPr spcFirstLastPara="0" lIns="0" tIns="0" rIns="0" bIns="0" anchor="t"/>
          <a:lstStyle/>
          <a:p>
            <a:pPr algn="l" hangingPunct="0">
              <a:lnSpc>
                <a:spcPct val="108333"/>
              </a:lnSpc>
            </a:pPr>
            <a:r>
              <a:rPr sz="1200" dirty="0">
                <a:solidFill>
                  <a:srgbClr val="FFFFFF"/>
                </a:solidFill>
                <a:latin typeface="Muli"/>
                <a:ea typeface="+mn-ea"/>
                <a:cs typeface="Muli"/>
              </a:rPr>
              <a:t>Commuter Benefits offer tax savings on work-related commuting expenses. When you contribute to a commuter account, you save approximately 30%* on eligible expenses, making a $100 eligible purchase cost you about $70. You get these savings because the contributions you make to your commuter account are exempt from Federal, State, and FICA payroll taxes.</a:t>
            </a:r>
          </a:p>
        </p:txBody>
      </p:sp>
      <p:pic>
        <p:nvPicPr>
          <p:cNvPr id="5" name="Shape-1"/>
          <p:cNvPicPr>
            <a:picLocks noChangeAspect="1"/>
          </p:cNvPicPr>
          <p:nvPr/>
        </p:nvPicPr>
        <p:blipFill>
          <a:blip r:embed="rId4"/>
          <a:stretch>
            <a:fillRect/>
          </a:stretch>
        </p:blipFill>
        <p:spPr>
          <a:xfrm>
            <a:off x="7658100" y="-28575"/>
            <a:ext cx="142875" cy="10115550"/>
          </a:xfrm>
          <a:prstGeom prst="rect">
            <a:avLst/>
          </a:prstGeom>
        </p:spPr>
      </p:pic>
      <p:pic>
        <p:nvPicPr>
          <p:cNvPr id="6" name="Shape-1 copy 2"/>
          <p:cNvPicPr>
            <a:picLocks noChangeAspect="1"/>
          </p:cNvPicPr>
          <p:nvPr/>
        </p:nvPicPr>
        <p:blipFill>
          <a:blip r:embed="rId4"/>
          <a:stretch>
            <a:fillRect/>
          </a:stretch>
        </p:blipFill>
        <p:spPr>
          <a:xfrm>
            <a:off x="-28575" y="-28575"/>
            <a:ext cx="142875" cy="10115550"/>
          </a:xfrm>
          <a:prstGeom prst="rect">
            <a:avLst/>
          </a:prstGeom>
        </p:spPr>
      </p:pic>
      <p:pic>
        <p:nvPicPr>
          <p:cNvPr id="7" name="Shape-1"/>
          <p:cNvPicPr>
            <a:picLocks noChangeAspect="1"/>
          </p:cNvPicPr>
          <p:nvPr/>
        </p:nvPicPr>
        <p:blipFill>
          <a:blip r:embed="rId5"/>
          <a:stretch>
            <a:fillRect/>
          </a:stretch>
        </p:blipFill>
        <p:spPr>
          <a:xfrm>
            <a:off x="-28575" y="-28575"/>
            <a:ext cx="7829550" cy="142875"/>
          </a:xfrm>
          <a:prstGeom prst="rect">
            <a:avLst/>
          </a:prstGeom>
        </p:spPr>
      </p:pic>
      <p:pic>
        <p:nvPicPr>
          <p:cNvPr id="8" name="Shape-1 copy 3"/>
          <p:cNvPicPr>
            <a:picLocks noChangeAspect="1"/>
          </p:cNvPicPr>
          <p:nvPr/>
        </p:nvPicPr>
        <p:blipFill>
          <a:blip r:embed="rId5"/>
          <a:stretch>
            <a:fillRect/>
          </a:stretch>
        </p:blipFill>
        <p:spPr>
          <a:xfrm>
            <a:off x="-28575" y="9944100"/>
            <a:ext cx="7829550" cy="142875"/>
          </a:xfrm>
          <a:prstGeom prst="rect">
            <a:avLst/>
          </a:prstGeom>
        </p:spPr>
      </p:pic>
      <p:pic>
        <p:nvPicPr>
          <p:cNvPr id="9" name="EBC_RGB_colorType_Rev_White"/>
          <p:cNvPicPr>
            <a:picLocks noChangeAspect="1"/>
          </p:cNvPicPr>
          <p:nvPr/>
        </p:nvPicPr>
        <p:blipFill>
          <a:blip r:embed="rId6"/>
          <a:stretch>
            <a:fillRect/>
          </a:stretch>
        </p:blipFill>
        <p:spPr>
          <a:xfrm>
            <a:off x="457200" y="466725"/>
            <a:ext cx="895350" cy="839391"/>
          </a:xfrm>
          <a:prstGeom prst="rect">
            <a:avLst/>
          </a:prstGeom>
        </p:spPr>
      </p:pic>
      <p:pic>
        <p:nvPicPr>
          <p:cNvPr id="10" name="Shape-1"/>
          <p:cNvPicPr>
            <a:picLocks noChangeAspect="1"/>
          </p:cNvPicPr>
          <p:nvPr/>
        </p:nvPicPr>
        <p:blipFill>
          <a:blip r:embed="rId7"/>
          <a:stretch>
            <a:fillRect/>
          </a:stretch>
        </p:blipFill>
        <p:spPr>
          <a:xfrm>
            <a:off x="114300" y="9448799"/>
            <a:ext cx="7543800" cy="495300"/>
          </a:xfrm>
          <a:prstGeom prst="rect">
            <a:avLst/>
          </a:prstGeom>
        </p:spPr>
      </p:pic>
      <p:sp>
        <p:nvSpPr>
          <p:cNvPr id="11" name="Body text copy copy 4"/>
          <p:cNvSpPr/>
          <p:nvPr/>
        </p:nvSpPr>
        <p:spPr>
          <a:xfrm>
            <a:off x="5000625" y="9625012"/>
            <a:ext cx="2305050" cy="133350"/>
          </a:xfrm>
          <a:prstGeom prst="rect">
            <a:avLst/>
          </a:prstGeom>
        </p:spPr>
        <p:txBody>
          <a:bodyPr spcFirstLastPara="0" lIns="0" tIns="0" rIns="0" bIns="0" anchor="t"/>
          <a:lstStyle/>
          <a:p>
            <a:pPr algn="r" hangingPunct="0">
              <a:lnSpc>
                <a:spcPct val="125000"/>
              </a:lnSpc>
            </a:pPr>
            <a:r>
              <a:rPr sz="675">
                <a:solidFill>
                  <a:srgbClr val="FFFFFF"/>
                </a:solidFill>
                <a:latin typeface="Muli"/>
                <a:ea typeface="+mn-ea"/>
                <a:cs typeface="Muli"/>
              </a:rPr>
              <a:t>© Employee Benefits Corporation   ID P6-8109   0925</a:t>
            </a:r>
          </a:p>
        </p:txBody>
      </p:sp>
      <p:pic>
        <p:nvPicPr>
          <p:cNvPr id="12" name="Button-3-Facebook">
            <a:hlinkClick r:id="rId8"/>
          </p:cNvPr>
          <p:cNvPicPr>
            <a:picLocks noChangeAspect="1"/>
          </p:cNvPicPr>
          <p:nvPr/>
        </p:nvPicPr>
        <p:blipFill>
          <a:blip r:embed="rId9"/>
          <a:stretch>
            <a:fillRect/>
          </a:stretch>
        </p:blipFill>
        <p:spPr>
          <a:xfrm>
            <a:off x="4800600" y="9591675"/>
            <a:ext cx="190500" cy="190500"/>
          </a:xfrm>
          <a:prstGeom prst="rect">
            <a:avLst/>
          </a:prstGeom>
        </p:spPr>
      </p:pic>
      <p:sp>
        <p:nvSpPr>
          <p:cNvPr id="13" name="Body text copy copy 5"/>
          <p:cNvSpPr/>
          <p:nvPr/>
        </p:nvSpPr>
        <p:spPr>
          <a:xfrm>
            <a:off x="456575" y="9615487"/>
            <a:ext cx="4381812" cy="161925"/>
          </a:xfrm>
          <a:prstGeom prst="rect">
            <a:avLst/>
          </a:prstGeom>
        </p:spPr>
        <p:txBody>
          <a:bodyPr spcFirstLastPara="0" lIns="0" tIns="0" rIns="0" bIns="0" anchor="t"/>
          <a:lstStyle/>
          <a:p>
            <a:pPr algn="l" hangingPunct="0">
              <a:lnSpc>
                <a:spcPct val="125000"/>
              </a:lnSpc>
            </a:pPr>
            <a:r>
              <a:rPr sz="825" b="1">
                <a:solidFill>
                  <a:srgbClr val="53C93B"/>
                </a:solidFill>
                <a:latin typeface="Muli"/>
                <a:ea typeface="+mn-ea"/>
                <a:cs typeface="Muli"/>
              </a:rPr>
              <a:t>Contact Us</a:t>
            </a:r>
            <a:r>
              <a:rPr sz="825">
                <a:solidFill>
                  <a:srgbClr val="FFFFFF"/>
                </a:solidFill>
                <a:latin typeface="Muli"/>
                <a:ea typeface="+mn-ea"/>
                <a:cs typeface="Muli"/>
              </a:rPr>
              <a:t>     www.ebcflex.com     (800) 346-2126     participantservices@ebcflex.com   |</a:t>
            </a:r>
          </a:p>
        </p:txBody>
      </p:sp>
      <p:sp>
        <p:nvSpPr>
          <p:cNvPr id="14" name="Rectangle 13"/>
          <p:cNvSpPr/>
          <p:nvPr/>
        </p:nvSpPr>
        <p:spPr>
          <a:xfrm>
            <a:off x="1743075" y="567333"/>
            <a:ext cx="5572125" cy="304800"/>
          </a:xfrm>
          <a:prstGeom prst="rect">
            <a:avLst/>
          </a:prstGeom>
        </p:spPr>
        <p:txBody>
          <a:bodyPr spcFirstLastPara="0" lIns="0" tIns="0" rIns="0" bIns="0" anchor="t"/>
          <a:lstStyle/>
          <a:p>
            <a:pPr algn="l" hangingPunct="0">
              <a:lnSpc>
                <a:spcPct val="75000"/>
              </a:lnSpc>
              <a:spcBef>
                <a:spcPct val="10000"/>
              </a:spcBef>
            </a:pPr>
            <a:r>
              <a:rPr sz="2625" b="1">
                <a:solidFill>
                  <a:srgbClr val="53C93B"/>
                </a:solidFill>
                <a:latin typeface="Montserrat"/>
                <a:ea typeface="+mn-ea"/>
                <a:cs typeface="Montserrat"/>
              </a:rPr>
              <a:t>Commuter Benefits</a:t>
            </a:r>
          </a:p>
        </p:txBody>
      </p:sp>
      <p:sp>
        <p:nvSpPr>
          <p:cNvPr id="15" name="Rectangle 14"/>
          <p:cNvSpPr/>
          <p:nvPr/>
        </p:nvSpPr>
        <p:spPr>
          <a:xfrm>
            <a:off x="1747315" y="1015008"/>
            <a:ext cx="5567886" cy="190500"/>
          </a:xfrm>
          <a:prstGeom prst="rect">
            <a:avLst/>
          </a:prstGeom>
        </p:spPr>
        <p:txBody>
          <a:bodyPr spcFirstLastPara="0" lIns="0" tIns="0" rIns="0" bIns="0" anchor="t"/>
          <a:lstStyle/>
          <a:p>
            <a:pPr algn="l" hangingPunct="0">
              <a:lnSpc>
                <a:spcPct val="75000"/>
              </a:lnSpc>
              <a:spcBef>
                <a:spcPct val="10000"/>
              </a:spcBef>
            </a:pPr>
            <a:r>
              <a:rPr sz="1650" b="1">
                <a:solidFill>
                  <a:srgbClr val="FFFFFF"/>
                </a:solidFill>
                <a:latin typeface="Muli"/>
                <a:ea typeface="+mn-ea"/>
                <a:cs typeface="Muli"/>
              </a:rPr>
              <a:t>Save money on eligible commuter expenses.</a:t>
            </a:r>
          </a:p>
        </p:txBody>
      </p:sp>
      <p:sp>
        <p:nvSpPr>
          <p:cNvPr id="16" name="Body text copy copy 9"/>
          <p:cNvSpPr/>
          <p:nvPr/>
        </p:nvSpPr>
        <p:spPr>
          <a:xfrm>
            <a:off x="1466537" y="2667000"/>
            <a:ext cx="5562913" cy="333375"/>
          </a:xfrm>
          <a:prstGeom prst="rect">
            <a:avLst/>
          </a:prstGeom>
        </p:spPr>
        <p:txBody>
          <a:bodyPr spcFirstLastPara="0" lIns="0" tIns="0" rIns="0" bIns="0" anchor="t"/>
          <a:lstStyle/>
          <a:p>
            <a:pPr algn="l" hangingPunct="0">
              <a:lnSpc>
                <a:spcPct val="108333"/>
              </a:lnSpc>
            </a:pPr>
            <a:r>
              <a:rPr sz="675">
                <a:solidFill>
                  <a:srgbClr val="FFFFFF"/>
                </a:solidFill>
                <a:latin typeface="Muli"/>
                <a:ea typeface="+mn-ea"/>
                <a:cs typeface="Muli"/>
              </a:rPr>
              <a:t>*This tax example is a broad approximation of tax liability. Your specific savings depend on your tax bracket. Further, your contributions may be subject to state income tax in some states. You should consult a tax advisor for help with your own situation. Current IRS tax laws control all pre-tax payment and contribution matters and are subject to change.</a:t>
            </a:r>
          </a:p>
        </p:txBody>
      </p:sp>
      <p:sp>
        <p:nvSpPr>
          <p:cNvPr id="17" name="Body text copy copy 5"/>
          <p:cNvSpPr/>
          <p:nvPr/>
        </p:nvSpPr>
        <p:spPr>
          <a:xfrm>
            <a:off x="913775" y="3924300"/>
            <a:ext cx="1953250" cy="200025"/>
          </a:xfrm>
          <a:prstGeom prst="rect">
            <a:avLst/>
          </a:prstGeom>
        </p:spPr>
        <p:txBody>
          <a:bodyPr spcFirstLastPara="0" lIns="0" tIns="0" rIns="0" bIns="0" anchor="t"/>
          <a:lstStyle/>
          <a:p>
            <a:pPr algn="l" hangingPunct="0">
              <a:lnSpc>
                <a:spcPct val="108333"/>
              </a:lnSpc>
            </a:pPr>
            <a:r>
              <a:rPr sz="1200" b="1">
                <a:solidFill>
                  <a:srgbClr val="264366"/>
                </a:solidFill>
                <a:latin typeface="Muli"/>
                <a:ea typeface="+mn-ea"/>
                <a:cs typeface="Muli"/>
              </a:rPr>
              <a:t>Commuter Options</a:t>
            </a:r>
          </a:p>
        </p:txBody>
      </p:sp>
      <p:sp>
        <p:nvSpPr>
          <p:cNvPr id="18" name="Body text copy copy 6"/>
          <p:cNvSpPr/>
          <p:nvPr/>
        </p:nvSpPr>
        <p:spPr>
          <a:xfrm>
            <a:off x="456575" y="4324350"/>
            <a:ext cx="2410450" cy="3714750"/>
          </a:xfrm>
          <a:prstGeom prst="rect">
            <a:avLst/>
          </a:prstGeom>
        </p:spPr>
        <p:txBody>
          <a:bodyPr spcFirstLastPara="0" lIns="0" tIns="0" rIns="0" bIns="0" anchor="t"/>
          <a:lstStyle/>
          <a:p>
            <a:pPr algn="l" hangingPunct="0">
              <a:lnSpc>
                <a:spcPct val="108333"/>
              </a:lnSpc>
            </a:pPr>
            <a:r>
              <a:rPr sz="900">
                <a:solidFill>
                  <a:srgbClr val="333333"/>
                </a:solidFill>
                <a:latin typeface="Muli"/>
                <a:ea typeface="+mn-ea"/>
                <a:cs typeface="Muli"/>
              </a:rPr>
              <a:t>The following account(s) are available to you:</a:t>
            </a:r>
          </a:p>
          <a:p>
            <a:pPr algn="l" hangingPunct="0">
              <a:lnSpc>
                <a:spcPct val="108333"/>
              </a:lnSpc>
            </a:pPr>
            <a:endParaRPr sz="900">
              <a:solidFill>
                <a:srgbClr val="333333"/>
              </a:solidFill>
              <a:latin typeface="Muli"/>
              <a:ea typeface="+mn-ea"/>
              <a:cs typeface="Muli"/>
            </a:endParaRPr>
          </a:p>
          <a:p>
            <a:pPr algn="l" hangingPunct="0">
              <a:lnSpc>
                <a:spcPct val="108333"/>
              </a:lnSpc>
            </a:pPr>
            <a:r>
              <a:rPr sz="900" b="1">
                <a:solidFill>
                  <a:srgbClr val="264366"/>
                </a:solidFill>
                <a:latin typeface="Muli"/>
                <a:ea typeface="+mn-ea"/>
                <a:cs typeface="Muli"/>
              </a:rPr>
              <a:t>Transit</a:t>
            </a:r>
          </a:p>
          <a:p>
            <a:pPr algn="l" hangingPunct="0">
              <a:lnSpc>
                <a:spcPct val="108333"/>
              </a:lnSpc>
            </a:pPr>
            <a:r>
              <a:rPr sz="900">
                <a:solidFill>
                  <a:srgbClr val="333333"/>
                </a:solidFill>
                <a:latin typeface="Muli"/>
                <a:ea typeface="+mn-ea"/>
                <a:cs typeface="Muli"/>
              </a:rPr>
              <a:t>Transit accounts can be used to pay for eligible transit expenses to and from your primary workplace. Eligible transit expenses are defined as passes, tokens, fare cards, vouchers, or similar for:</a:t>
            </a:r>
          </a:p>
          <a:p>
            <a:pPr algn="l" hangingPunct="0">
              <a:lnSpc>
                <a:spcPct val="108333"/>
              </a:lnSpc>
            </a:pPr>
            <a:endParaRPr sz="900">
              <a:solidFill>
                <a:srgbClr val="333333"/>
              </a:solidFill>
              <a:latin typeface="Muli"/>
              <a:ea typeface="+mn-ea"/>
              <a:cs typeface="Muli"/>
            </a:endParaRPr>
          </a:p>
          <a:p>
            <a:pPr marL="114300" indent="-114300" algn="l" hangingPunct="0">
              <a:lnSpc>
                <a:spcPct val="100000"/>
              </a:lnSpc>
              <a:buClr>
                <a:srgbClr val="333333"/>
              </a:buClr>
              <a:buFont typeface="Arial" panose="020B0604020202020204" pitchFamily="34" charset="0"/>
              <a:buChar char="•"/>
            </a:pPr>
            <a:r>
              <a:rPr sz="900">
                <a:solidFill>
                  <a:srgbClr val="333333"/>
                </a:solidFill>
                <a:latin typeface="Muli"/>
                <a:ea typeface="+mn-ea"/>
                <a:cs typeface="Muli"/>
              </a:rPr>
              <a:t>Mass transit (such as the train, bus, subway, or ferry)</a:t>
            </a:r>
          </a:p>
          <a:p>
            <a:pPr marL="114300" indent="-114300" algn="l" hangingPunct="0">
              <a:lnSpc>
                <a:spcPct val="100000"/>
              </a:lnSpc>
              <a:buClr>
                <a:srgbClr val="333333"/>
              </a:buClr>
              <a:buFont typeface="Arial" panose="020B0604020202020204" pitchFamily="34" charset="0"/>
              <a:buChar char="•"/>
            </a:pPr>
            <a:r>
              <a:rPr sz="900">
                <a:solidFill>
                  <a:srgbClr val="333333"/>
                </a:solidFill>
                <a:latin typeface="Muli"/>
                <a:ea typeface="+mn-ea"/>
                <a:cs typeface="Muli"/>
              </a:rPr>
              <a:t>Commuter highway vehicles (such as vanpool)</a:t>
            </a:r>
          </a:p>
          <a:p>
            <a:pPr algn="l" hangingPunct="0">
              <a:lnSpc>
                <a:spcPct val="108333"/>
              </a:lnSpc>
            </a:pPr>
            <a:endParaRPr sz="900">
              <a:solidFill>
                <a:srgbClr val="333333"/>
              </a:solidFill>
              <a:latin typeface="Muli"/>
              <a:ea typeface="+mn-ea"/>
              <a:cs typeface="Muli"/>
            </a:endParaRPr>
          </a:p>
          <a:p>
            <a:pPr algn="l" hangingPunct="0">
              <a:lnSpc>
                <a:spcPct val="108333"/>
              </a:lnSpc>
            </a:pPr>
            <a:r>
              <a:rPr sz="900" b="1">
                <a:solidFill>
                  <a:srgbClr val="264366"/>
                </a:solidFill>
                <a:latin typeface="Muli"/>
                <a:ea typeface="+mn-ea"/>
                <a:cs typeface="Muli"/>
              </a:rPr>
              <a:t>Parking</a:t>
            </a:r>
          </a:p>
          <a:p>
            <a:pPr algn="l" hangingPunct="0">
              <a:lnSpc>
                <a:spcPct val="108333"/>
              </a:lnSpc>
            </a:pPr>
            <a:r>
              <a:rPr sz="900">
                <a:solidFill>
                  <a:srgbClr val="333333"/>
                </a:solidFill>
                <a:latin typeface="Muli"/>
                <a:ea typeface="+mn-ea"/>
                <a:cs typeface="Muli"/>
              </a:rPr>
              <a:t>Parking accounts can be used to pay for certain work-related parking expenses. Eligible parking expenses include the following types of parking:</a:t>
            </a:r>
          </a:p>
          <a:p>
            <a:pPr algn="l" hangingPunct="0">
              <a:lnSpc>
                <a:spcPct val="108333"/>
              </a:lnSpc>
            </a:pPr>
            <a:endParaRPr sz="900">
              <a:solidFill>
                <a:srgbClr val="333333"/>
              </a:solidFill>
              <a:latin typeface="Muli"/>
              <a:ea typeface="+mn-ea"/>
              <a:cs typeface="Muli"/>
            </a:endParaRPr>
          </a:p>
          <a:p>
            <a:pPr marL="114300" indent="-114300" algn="l" hangingPunct="0">
              <a:lnSpc>
                <a:spcPct val="100000"/>
              </a:lnSpc>
              <a:buClr>
                <a:srgbClr val="333333"/>
              </a:buClr>
              <a:buFont typeface="Arial" panose="020B0604020202020204" pitchFamily="34" charset="0"/>
              <a:buChar char="•"/>
            </a:pPr>
            <a:r>
              <a:rPr sz="900">
                <a:solidFill>
                  <a:srgbClr val="333333"/>
                </a:solidFill>
                <a:latin typeface="Muli"/>
                <a:ea typeface="+mn-ea"/>
                <a:cs typeface="Muli"/>
              </a:rPr>
              <a:t>At or near your regular place of employment</a:t>
            </a:r>
          </a:p>
          <a:p>
            <a:pPr marL="114300" indent="-114300" algn="l" hangingPunct="0">
              <a:lnSpc>
                <a:spcPct val="100000"/>
              </a:lnSpc>
              <a:buClr>
                <a:srgbClr val="333333"/>
              </a:buClr>
              <a:buFont typeface="Arial" panose="020B0604020202020204" pitchFamily="34" charset="0"/>
              <a:buChar char="•"/>
            </a:pPr>
            <a:r>
              <a:rPr sz="900">
                <a:solidFill>
                  <a:srgbClr val="333333"/>
                </a:solidFill>
                <a:latin typeface="Muli"/>
                <a:ea typeface="+mn-ea"/>
                <a:cs typeface="Muli"/>
              </a:rPr>
              <a:t>At a location where you commute to work by carpool, commuter highway vehicle, or mass transit</a:t>
            </a:r>
          </a:p>
        </p:txBody>
      </p:sp>
      <p:sp>
        <p:nvSpPr>
          <p:cNvPr id="19" name="Body text copy copy 7"/>
          <p:cNvSpPr/>
          <p:nvPr/>
        </p:nvSpPr>
        <p:spPr>
          <a:xfrm>
            <a:off x="3714750" y="3924300"/>
            <a:ext cx="2191374" cy="200025"/>
          </a:xfrm>
          <a:prstGeom prst="rect">
            <a:avLst/>
          </a:prstGeom>
        </p:spPr>
        <p:txBody>
          <a:bodyPr spcFirstLastPara="0" lIns="0" tIns="0" rIns="0" bIns="0" anchor="t"/>
          <a:lstStyle/>
          <a:p>
            <a:pPr algn="l" hangingPunct="0">
              <a:lnSpc>
                <a:spcPct val="108333"/>
              </a:lnSpc>
            </a:pPr>
            <a:r>
              <a:rPr sz="1200" b="1">
                <a:solidFill>
                  <a:srgbClr val="264366"/>
                </a:solidFill>
                <a:latin typeface="Muli"/>
                <a:ea typeface="+mn-ea"/>
                <a:cs typeface="Muli"/>
              </a:rPr>
              <a:t>Next Steps</a:t>
            </a:r>
          </a:p>
        </p:txBody>
      </p:sp>
      <p:sp>
        <p:nvSpPr>
          <p:cNvPr id="20" name="Body text copy copy 6"/>
          <p:cNvSpPr/>
          <p:nvPr/>
        </p:nvSpPr>
        <p:spPr>
          <a:xfrm>
            <a:off x="3257550" y="4324350"/>
            <a:ext cx="4105275" cy="4162425"/>
          </a:xfrm>
          <a:prstGeom prst="rect">
            <a:avLst/>
          </a:prstGeom>
        </p:spPr>
        <p:txBody>
          <a:bodyPr spcFirstLastPara="0" lIns="0" tIns="0" rIns="0" bIns="0" anchor="t"/>
          <a:lstStyle/>
          <a:p>
            <a:pPr algn="l" hangingPunct="0">
              <a:lnSpc>
                <a:spcPct val="108333"/>
              </a:lnSpc>
            </a:pPr>
            <a:r>
              <a:rPr sz="900" b="1">
                <a:solidFill>
                  <a:srgbClr val="333333"/>
                </a:solidFill>
                <a:latin typeface="Muli"/>
                <a:ea typeface="+mn-ea"/>
                <a:cs typeface="Muli"/>
              </a:rPr>
              <a:t>1. Attend the Upcoming Benefit Meeting</a:t>
            </a:r>
          </a:p>
          <a:p>
            <a:pPr algn="l" hangingPunct="0">
              <a:lnSpc>
                <a:spcPct val="108333"/>
              </a:lnSpc>
            </a:pPr>
            <a:r>
              <a:rPr sz="900">
                <a:solidFill>
                  <a:srgbClr val="333333"/>
                </a:solidFill>
                <a:latin typeface="Muli"/>
                <a:ea typeface="+mn-ea"/>
                <a:cs typeface="Muli"/>
              </a:rPr>
              <a:t>Learn more about the value of a commuter account by attending the upcoming benefit meeting on </a:t>
            </a:r>
            <a:r>
              <a:rPr sz="900" b="1">
                <a:solidFill>
                  <a:srgbClr val="333333"/>
                </a:solidFill>
                <a:latin typeface="Muli"/>
                <a:ea typeface="+mn-ea"/>
                <a:cs typeface="Muli"/>
              </a:rPr>
              <a:t>[date]</a:t>
            </a:r>
            <a:r>
              <a:rPr sz="900">
                <a:solidFill>
                  <a:srgbClr val="333333"/>
                </a:solidFill>
                <a:latin typeface="Muli"/>
                <a:ea typeface="+mn-ea"/>
                <a:cs typeface="Muli"/>
              </a:rPr>
              <a:t> at </a:t>
            </a:r>
            <a:r>
              <a:rPr sz="900" b="1">
                <a:solidFill>
                  <a:srgbClr val="333333"/>
                </a:solidFill>
                <a:latin typeface="Muli"/>
                <a:ea typeface="+mn-ea"/>
                <a:cs typeface="Muli"/>
              </a:rPr>
              <a:t>[time]</a:t>
            </a:r>
            <a:r>
              <a:rPr sz="900">
                <a:solidFill>
                  <a:srgbClr val="333333"/>
                </a:solidFill>
                <a:latin typeface="Muli"/>
                <a:ea typeface="+mn-ea"/>
                <a:cs typeface="Muli"/>
              </a:rPr>
              <a:t>. This will help you understand your options and determine if you would like to enroll.</a:t>
            </a:r>
          </a:p>
          <a:p>
            <a:pPr algn="l" hangingPunct="0">
              <a:lnSpc>
                <a:spcPct val="108333"/>
              </a:lnSpc>
            </a:pPr>
            <a:endParaRPr sz="900">
              <a:solidFill>
                <a:srgbClr val="333333"/>
              </a:solidFill>
              <a:latin typeface="Muli"/>
              <a:ea typeface="+mn-ea"/>
              <a:cs typeface="Muli"/>
            </a:endParaRPr>
          </a:p>
          <a:p>
            <a:pPr algn="l" hangingPunct="0">
              <a:lnSpc>
                <a:spcPct val="108333"/>
              </a:lnSpc>
            </a:pPr>
            <a:r>
              <a:rPr sz="900" b="1">
                <a:solidFill>
                  <a:srgbClr val="333333"/>
                </a:solidFill>
                <a:latin typeface="Muli"/>
                <a:ea typeface="+mn-ea"/>
                <a:cs typeface="Muli"/>
              </a:rPr>
              <a:t>2. View Eligible Expenses</a:t>
            </a:r>
          </a:p>
          <a:p>
            <a:pPr algn="l" hangingPunct="0">
              <a:lnSpc>
                <a:spcPct val="108333"/>
              </a:lnSpc>
            </a:pPr>
            <a:r>
              <a:rPr sz="900">
                <a:solidFill>
                  <a:srgbClr val="333333"/>
                </a:solidFill>
                <a:latin typeface="Muli"/>
                <a:ea typeface="+mn-ea"/>
                <a:cs typeface="Muli"/>
              </a:rPr>
              <a:t>Consider which eligible expenses you can use your commuter funds on to help inform your contribution amount. These expenses will vary depending on which account type you enroll in. For more information on eligible commuter expenses, visit </a:t>
            </a:r>
            <a:r>
              <a:rPr sz="900" b="1">
                <a:solidFill>
                  <a:srgbClr val="006FE6"/>
                </a:solidFill>
                <a:latin typeface="Muli"/>
                <a:ea typeface="+mn-ea"/>
                <a:cs typeface="Muli"/>
                <a:hlinkClick r:id="rId10"/>
              </a:rPr>
              <a:t>www.ebcflex.com/eligibleexpenses</a:t>
            </a:r>
            <a:r>
              <a:rPr sz="900">
                <a:solidFill>
                  <a:srgbClr val="333333"/>
                </a:solidFill>
                <a:latin typeface="Muli"/>
                <a:ea typeface="+mn-ea"/>
                <a:cs typeface="Muli"/>
              </a:rPr>
              <a:t>.</a:t>
            </a:r>
          </a:p>
          <a:p>
            <a:pPr algn="l" hangingPunct="0">
              <a:lnSpc>
                <a:spcPct val="108333"/>
              </a:lnSpc>
            </a:pPr>
            <a:endParaRPr sz="900">
              <a:solidFill>
                <a:srgbClr val="333333"/>
              </a:solidFill>
              <a:latin typeface="Muli"/>
              <a:ea typeface="+mn-ea"/>
              <a:cs typeface="Muli"/>
            </a:endParaRPr>
          </a:p>
          <a:p>
            <a:pPr algn="l" hangingPunct="0">
              <a:lnSpc>
                <a:spcPct val="108333"/>
              </a:lnSpc>
            </a:pPr>
            <a:r>
              <a:rPr sz="900" b="1">
                <a:solidFill>
                  <a:srgbClr val="333333"/>
                </a:solidFill>
                <a:latin typeface="Muli"/>
                <a:ea typeface="+mn-ea"/>
                <a:cs typeface="Muli"/>
              </a:rPr>
              <a:t>3. Choose Your Contribution Amount</a:t>
            </a:r>
          </a:p>
          <a:p>
            <a:pPr algn="l" hangingPunct="0">
              <a:lnSpc>
                <a:spcPct val="108333"/>
              </a:lnSpc>
            </a:pPr>
            <a:r>
              <a:rPr sz="900">
                <a:solidFill>
                  <a:srgbClr val="333333"/>
                </a:solidFill>
                <a:latin typeface="Muli"/>
                <a:ea typeface="+mn-ea"/>
                <a:cs typeface="Muli"/>
              </a:rPr>
              <a:t>After considering the eligible expenses, decide how much you would like to contribute to your commuter account. You can elect to contribute up to the established limit:</a:t>
            </a:r>
          </a:p>
          <a:p>
            <a:pPr algn="l" hangingPunct="0">
              <a:lnSpc>
                <a:spcPct val="108333"/>
              </a:lnSpc>
            </a:pPr>
            <a:endParaRPr sz="900">
              <a:solidFill>
                <a:srgbClr val="333333"/>
              </a:solidFill>
              <a:latin typeface="Muli"/>
              <a:ea typeface="+mn-ea"/>
              <a:cs typeface="Muli"/>
            </a:endParaRPr>
          </a:p>
          <a:p>
            <a:pPr algn="l" hangingPunct="0">
              <a:lnSpc>
                <a:spcPct val="108333"/>
              </a:lnSpc>
            </a:pPr>
            <a:r>
              <a:rPr sz="900">
                <a:solidFill>
                  <a:srgbClr val="333333"/>
                </a:solidFill>
                <a:latin typeface="Muli"/>
                <a:ea typeface="+mn-ea"/>
                <a:cs typeface="Muli"/>
              </a:rPr>
              <a:t>Transit Account | </a:t>
            </a:r>
            <a:r>
              <a:rPr sz="900" b="1">
                <a:solidFill>
                  <a:srgbClr val="333333"/>
                </a:solidFill>
                <a:latin typeface="Muli"/>
                <a:ea typeface="+mn-ea"/>
                <a:cs typeface="Muli"/>
              </a:rPr>
              <a:t>$340 per month         </a:t>
            </a:r>
            <a:r>
              <a:rPr sz="900">
                <a:solidFill>
                  <a:srgbClr val="333333"/>
                </a:solidFill>
                <a:latin typeface="Muli"/>
                <a:ea typeface="+mn-ea"/>
                <a:cs typeface="Muli"/>
              </a:rPr>
              <a:t>Parking Account | </a:t>
            </a:r>
            <a:r>
              <a:rPr sz="900" b="1">
                <a:solidFill>
                  <a:srgbClr val="333333"/>
                </a:solidFill>
                <a:latin typeface="Muli"/>
                <a:ea typeface="+mn-ea"/>
                <a:cs typeface="Muli"/>
              </a:rPr>
              <a:t>$340 per month</a:t>
            </a:r>
          </a:p>
          <a:p>
            <a:pPr algn="l" hangingPunct="0">
              <a:lnSpc>
                <a:spcPct val="108333"/>
              </a:lnSpc>
            </a:pPr>
            <a:endParaRPr sz="900" b="1">
              <a:solidFill>
                <a:srgbClr val="333333"/>
              </a:solidFill>
              <a:latin typeface="Muli"/>
              <a:ea typeface="+mn-ea"/>
              <a:cs typeface="Muli"/>
            </a:endParaRPr>
          </a:p>
          <a:p>
            <a:pPr algn="l" hangingPunct="0">
              <a:lnSpc>
                <a:spcPct val="108333"/>
              </a:lnSpc>
            </a:pPr>
            <a:r>
              <a:rPr sz="900" b="1">
                <a:solidFill>
                  <a:srgbClr val="333333"/>
                </a:solidFill>
                <a:latin typeface="Muli"/>
                <a:ea typeface="+mn-ea"/>
                <a:cs typeface="Muli"/>
              </a:rPr>
              <a:t>4. Manage Your Contributions</a:t>
            </a:r>
          </a:p>
          <a:p>
            <a:pPr algn="l" hangingPunct="0">
              <a:lnSpc>
                <a:spcPct val="108333"/>
              </a:lnSpc>
            </a:pPr>
            <a:r>
              <a:rPr sz="900">
                <a:solidFill>
                  <a:srgbClr val="333333"/>
                </a:solidFill>
                <a:latin typeface="Muli"/>
                <a:ea typeface="+mn-ea"/>
                <a:cs typeface="Muli"/>
              </a:rPr>
              <a:t>Commuter contributions are done on a monthly basis, so you must make your election by the 13th of the month prior to receiving the benefit. You can set up recurring contributions of the same amount or change it each month.</a:t>
            </a:r>
          </a:p>
          <a:p>
            <a:pPr algn="l" hangingPunct="0">
              <a:lnSpc>
                <a:spcPct val="108333"/>
              </a:lnSpc>
            </a:pPr>
            <a:endParaRPr sz="900">
              <a:solidFill>
                <a:srgbClr val="333333"/>
              </a:solidFill>
              <a:latin typeface="Muli"/>
              <a:ea typeface="+mn-ea"/>
              <a:cs typeface="Muli"/>
            </a:endParaRPr>
          </a:p>
          <a:p>
            <a:pPr algn="l" hangingPunct="0">
              <a:lnSpc>
                <a:spcPct val="108333"/>
              </a:lnSpc>
            </a:pPr>
            <a:r>
              <a:rPr sz="900" b="1">
                <a:solidFill>
                  <a:srgbClr val="333333"/>
                </a:solidFill>
                <a:latin typeface="Muli"/>
                <a:ea typeface="+mn-ea"/>
                <a:cs typeface="Muli"/>
              </a:rPr>
              <a:t>5. Use Your Commuter Funds</a:t>
            </a:r>
          </a:p>
          <a:p>
            <a:pPr algn="l" hangingPunct="0">
              <a:lnSpc>
                <a:spcPct val="108333"/>
              </a:lnSpc>
            </a:pPr>
            <a:r>
              <a:rPr sz="900">
                <a:solidFill>
                  <a:srgbClr val="333333"/>
                </a:solidFill>
                <a:latin typeface="Muli"/>
                <a:ea typeface="+mn-ea"/>
                <a:cs typeface="Muli"/>
              </a:rPr>
              <a:t>Use your Benefits Card to pay for commuter expenses directly from your account. Simply swipe the card, use it to pay online, set up the card in the app you use to pay for eligible commuter expenses, or primary cardholders can add it to their digital wallet to use when contactless payments are required.</a:t>
            </a:r>
          </a:p>
        </p:txBody>
      </p:sp>
      <p:pic>
        <p:nvPicPr>
          <p:cNvPr id="21" name="circle-arrow-right"/>
          <p:cNvPicPr>
            <a:picLocks noChangeAspect="1"/>
          </p:cNvPicPr>
          <p:nvPr/>
        </p:nvPicPr>
        <p:blipFill>
          <a:blip r:embed="rId11">
            <a:extLst>
              <a:ext uri="{28A0092B-C50C-407E-A947-70E740481C1C}">
                <a14:useLocalDpi xmlns:a14="http://schemas.microsoft.com/office/drawing/2010/main" val="0"/>
              </a:ext>
            </a:extLst>
          </a:blip>
          <a:srcRect/>
          <a:stretch/>
        </p:blipFill>
        <p:spPr>
          <a:xfrm>
            <a:off x="3259931" y="3838575"/>
            <a:ext cx="366712" cy="371475"/>
          </a:xfrm>
          <a:prstGeom prst="rect">
            <a:avLst/>
          </a:prstGeom>
        </p:spPr>
      </p:pic>
      <p:pic>
        <p:nvPicPr>
          <p:cNvPr id="22" name="circle-check-solid"/>
          <p:cNvPicPr>
            <a:picLocks noChangeAspect="1"/>
          </p:cNvPicPr>
          <p:nvPr/>
        </p:nvPicPr>
        <p:blipFill>
          <a:blip r:embed="rId12">
            <a:extLst>
              <a:ext uri="{28A0092B-C50C-407E-A947-70E740481C1C}">
                <a14:useLocalDpi xmlns:a14="http://schemas.microsoft.com/office/drawing/2010/main" val="0"/>
              </a:ext>
            </a:extLst>
          </a:blip>
          <a:srcRect/>
          <a:stretch/>
        </p:blipFill>
        <p:spPr>
          <a:xfrm>
            <a:off x="460945" y="3838575"/>
            <a:ext cx="362734" cy="371475"/>
          </a:xfrm>
          <a:prstGeom prst="rect">
            <a:avLst/>
          </a:prstGeom>
        </p:spPr>
      </p:pic>
      <p:pic>
        <p:nvPicPr>
          <p:cNvPr id="23" name="Shape-19"/>
          <p:cNvPicPr>
            <a:picLocks noChangeAspect="1"/>
          </p:cNvPicPr>
          <p:nvPr/>
        </p:nvPicPr>
        <p:blipFill>
          <a:blip r:embed="rId13"/>
          <a:stretch>
            <a:fillRect/>
          </a:stretch>
        </p:blipFill>
        <p:spPr>
          <a:xfrm>
            <a:off x="457200" y="1562100"/>
            <a:ext cx="800100" cy="800100"/>
          </a:xfrm>
          <a:prstGeom prst="rect">
            <a:avLst/>
          </a:prstGeom>
        </p:spPr>
      </p:pic>
      <p:pic>
        <p:nvPicPr>
          <p:cNvPr id="24" name="StrokeCircle"/>
          <p:cNvPicPr>
            <a:picLocks noChangeAspect="1"/>
          </p:cNvPicPr>
          <p:nvPr/>
        </p:nvPicPr>
        <p:blipFill>
          <a:blip r:embed="rId14"/>
          <a:stretch>
            <a:fillRect/>
          </a:stretch>
        </p:blipFill>
        <p:spPr>
          <a:xfrm>
            <a:off x="566737" y="1671637"/>
            <a:ext cx="581025" cy="581025"/>
          </a:xfrm>
          <a:prstGeom prst="rect">
            <a:avLst/>
          </a:prstGeom>
        </p:spPr>
      </p:pic>
      <p:pic>
        <p:nvPicPr>
          <p:cNvPr id="25" name="Commuter Icon"/>
          <p:cNvPicPr>
            <a:picLocks noChangeAspect="1"/>
          </p:cNvPicPr>
          <p:nvPr/>
        </p:nvPicPr>
        <p:blipFill>
          <a:blip r:embed="rId15">
            <a:extLst>
              <a:ext uri="{28A0092B-C50C-407E-A947-70E740481C1C}">
                <a14:useLocalDpi xmlns:a14="http://schemas.microsoft.com/office/drawing/2010/main" val="0"/>
              </a:ext>
            </a:extLst>
          </a:blip>
          <a:srcRect/>
          <a:stretch/>
        </p:blipFill>
        <p:spPr>
          <a:xfrm>
            <a:off x="719074" y="1804842"/>
            <a:ext cx="276352" cy="314616"/>
          </a:xfrm>
          <a:prstGeom prst="rect">
            <a:avLst/>
          </a:prstGeom>
        </p:spPr>
      </p:pic>
    </p:spTree>
    <p:extLst>
      <p:ext uri="{BB962C8B-B14F-4D97-AF65-F5344CB8AC3E}">
        <p14:creationId xmlns:p14="http://schemas.microsoft.com/office/powerpoint/2010/main" val="3930024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590</Words>
  <Application>Microsoft Office PowerPoint</Application>
  <PresentationFormat>Custom</PresentationFormat>
  <Paragraphs>41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Muli</vt:lpstr>
      <vt:lpstr>Calibri</vt:lpstr>
      <vt:lpstr>Arial</vt:lpstr>
      <vt:lpstr>Montserrat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
  <cp:lastModifiedBy/>
  <cp:revision>5</cp:revision>
  <dcterms:created xsi:type="dcterms:W3CDTF">2025-09-12T17:46:09Z</dcterms:created>
  <dcterms:modified xsi:type="dcterms:W3CDTF">2025-10-10T16:18:51Z</dcterms:modified>
</cp:coreProperties>
</file>