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embeddedFontLst>
    <p:embeddedFont>
      <p:font typeface="Archivo Black" panose="020B0604020202020204" charset="0"/>
      <p:regular r:id="rId5"/>
    </p:embeddedFont>
    <p:embeddedFont>
      <p:font typeface="Muli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8C49C-978A-4A51-AB67-CA8B55E0B363}" v="20" dt="2023-12-06T22:53:58"/>
  </p1510:revLst>
</p1510:revInfo>
</file>

<file path=ppt/tableStyles.xml><?xml version="1.0" encoding="utf-8"?>
<a:tblStyleLst xmlns:a="http://schemas.openxmlformats.org/drawingml/2006/main" def="{ECEABFD6-DEF5-4B08-A064-399E52D03A91}">
  <a:tblStyle styleId="{ECEABFD6-DEF5-4B08-A064-399E52D03A91}" styleName="Visme - Default">
    <a:wholeTbl>
      <a:tcTxStyle>
        <a:fontRef idx="minor">
          <a:prstClr val="black"/>
        </a:fontRef>
        <a:prstClr val="black"/>
      </a:tcTxStyle>
      <a:tcStyle>
        <a:tcBdr>
          <a:left>
            <a:ln w="12700" cmpd="sng">
              <a:solidFill>
                <a:srgbClr val="DAE4EA"/>
              </a:solidFill>
            </a:ln>
          </a:left>
          <a:right>
            <a:ln w="12700" cmpd="sng">
              <a:solidFill>
                <a:srgbClr val="DAE4EA"/>
              </a:solidFill>
            </a:ln>
          </a:right>
          <a:top>
            <a:ln w="12700" cmpd="sng">
              <a:solidFill>
                <a:srgbClr val="DAE4EA"/>
              </a:solidFill>
            </a:ln>
          </a:top>
          <a:bottom>
            <a:ln w="12700" cmpd="sng">
              <a:solidFill>
                <a:srgbClr val="DAE4EA"/>
              </a:solidFill>
            </a:ln>
          </a:bottom>
          <a:insideH>
            <a:ln w="12700" cmpd="sng">
              <a:solidFill>
                <a:srgbClr val="DAE4EA"/>
              </a:solidFill>
            </a:ln>
          </a:insideH>
          <a:insideV>
            <a:ln w="12700" cmpd="sng">
              <a:solidFill>
                <a:srgbClr val="DAE4EA"/>
              </a:solidFill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</a:tcStyle>
    </a:band1H>
    <a:band2H>
      <a:tcStyle>
        <a:tcBdr/>
        <a:fill>
          <a:solidFill>
            <a:srgbClr val="EAF3F3"/>
          </a:solidFill>
        </a:fill>
      </a:tcStyle>
    </a:band2H>
    <a:firstRow>
      <a:tcTxStyle>
        <a:fontRef idx="minor">
          <a:srgbClr val="FFFFFF"/>
        </a:fontRef>
        <a:srgbClr val="FFFFFF"/>
      </a:tcTxStyle>
      <a:tcStyle>
        <a:tcBdr>
          <a:left>
            <a:ln w="12700" cmpd="sng">
              <a:solidFill>
                <a:srgbClr val="DAE4EA"/>
              </a:solidFill>
            </a:ln>
          </a:left>
          <a:right>
            <a:ln w="12700" cmpd="sng">
              <a:solidFill>
                <a:srgbClr val="DAE4EA"/>
              </a:solidFill>
            </a:ln>
          </a:right>
          <a:top>
            <a:ln w="12700" cmpd="sng">
              <a:solidFill>
                <a:srgbClr val="DAE4EA"/>
              </a:solidFill>
            </a:ln>
          </a:top>
          <a:bottom>
            <a:ln w="12700" cmpd="sng">
              <a:solidFill>
                <a:srgbClr val="DAE4EA"/>
              </a:solidFill>
            </a:ln>
          </a:bottom>
          <a:insideH>
            <a:ln w="12700" cmpd="sng">
              <a:solidFill>
                <a:srgbClr val="DAE4EA"/>
              </a:solidFill>
            </a:ln>
          </a:insideH>
          <a:insideV>
            <a:ln w="12700" cmpd="sng">
              <a:solidFill>
                <a:srgbClr val="DAE4EA"/>
              </a:solidFill>
            </a:ln>
          </a:insideV>
        </a:tcBdr>
        <a:fill>
          <a:solidFill>
            <a:srgbClr val="4682B4"/>
          </a:solidFill>
        </a:fill>
      </a:tcStyle>
    </a:firstRow>
  </a:tblStyle>
  <a:tblStyle styleId="{250974F7-19B4-4E8B-8F88-A368280DB3C5}" styleName="Visme - Dark">
    <a:wholeTbl>
      <a:tcTxStyle>
        <a:fontRef idx="minor">
          <a:prstClr val="white"/>
        </a:fontRef>
        <a:prstClr val="white"/>
      </a:tcTxStyle>
      <a:tcStyle>
        <a:tcBdr>
          <a:left>
            <a:ln w="12700" cmpd="sng">
              <a:solidFill>
                <a:srgbClr val="DAE4EA"/>
              </a:solidFill>
            </a:ln>
          </a:left>
          <a:right>
            <a:ln w="12700" cmpd="sng">
              <a:solidFill>
                <a:srgbClr val="34495E"/>
              </a:solidFill>
            </a:ln>
          </a:right>
          <a:top>
            <a:ln w="12700" cmpd="sng">
              <a:solidFill>
                <a:srgbClr val="DAE4EA"/>
              </a:solidFill>
            </a:ln>
          </a:top>
          <a:bottom>
            <a:ln w="12700" cmpd="sng">
              <a:solidFill>
                <a:srgbClr val="34495E"/>
              </a:solidFill>
            </a:ln>
          </a:bottom>
          <a:insideH>
            <a:ln w="12700" cmpd="sng">
              <a:solidFill>
                <a:srgbClr val="34495E"/>
              </a:solidFill>
            </a:ln>
          </a:insideH>
          <a:insideV>
            <a:ln w="12700" cmpd="sng">
              <a:solidFill>
                <a:srgbClr val="34495E"/>
              </a:solidFill>
            </a:ln>
          </a:insideV>
        </a:tcBdr>
        <a:fill>
          <a:solidFill>
            <a:srgbClr val="34495E"/>
          </a:solidFill>
        </a:fill>
      </a:tcStyle>
    </a:wholeTbl>
    <a:firstRow>
      <a:tcTxStyle>
        <a:fontRef idx="minor">
          <a:srgbClr val="DDDD55"/>
        </a:fontRef>
        <a:srgbClr val="DDDD55"/>
      </a:tcTxStyle>
      <a:tcStyle>
        <a:tcBdr/>
      </a:tcStyle>
    </a:firstRow>
  </a:tblStyle>
  <a:tblStyle styleId="{D6B0A444-BE85-4B0B-AF8B-2701F9732221}" styleName="Visme - Light">
    <a:wholeTbl>
      <a:tcTxStyle>
        <a:fontRef idx="minor">
          <a:srgbClr val="818181"/>
        </a:fontRef>
        <a:srgbClr val="818181"/>
      </a:tcTxStyle>
      <a:tcStyle>
        <a:tcBdr>
          <a:left>
            <a:ln w="12700" cmpd="sng">
              <a:solidFill>
                <a:srgbClr val="DAE4EA"/>
              </a:solidFill>
            </a:ln>
          </a:left>
          <a:right>
            <a:ln w="12700" cmpd="sng">
              <a:solidFill>
                <a:srgbClr val="DAE4EA"/>
              </a:solidFill>
            </a:ln>
          </a:right>
          <a:top>
            <a:ln w="12700" cmpd="sng">
              <a:solidFill>
                <a:srgbClr val="DAE4EA"/>
              </a:solidFill>
            </a:ln>
          </a:top>
          <a:bottom>
            <a:ln w="12700" cmpd="sng">
              <a:solidFill>
                <a:srgbClr val="DAE4EA"/>
              </a:solidFill>
            </a:ln>
          </a:bottom>
          <a:insideH>
            <a:ln w="12700" cmpd="sng">
              <a:solidFill>
                <a:srgbClr val="DAE4EA"/>
              </a:solidFill>
            </a:ln>
          </a:insideH>
          <a:insideV>
            <a:ln w="12700" cmpd="sng">
              <a:solidFill>
                <a:srgbClr val="DAE4EA"/>
              </a:solidFill>
            </a:ln>
          </a:insideV>
        </a:tcBdr>
        <a:fill>
          <a:solidFill>
            <a:srgbClr val="DAE4EA"/>
          </a:solidFill>
        </a:fill>
      </a:tcStyle>
    </a:wholeTbl>
    <a:firstRow>
      <a:tcTxStyle b="on">
        <a:fontRef idx="minor">
          <a:srgbClr val="818181"/>
        </a:fontRef>
        <a:srgbClr val="818181"/>
      </a:tcTxStyle>
      <a:tcStyle>
        <a:tcBdr/>
      </a:tcStyle>
    </a:firstRow>
  </a:tblStyle>
  <a:tblStyle styleId="{D801C701-60A8-4CDB-9F91-86469C498BE4}" styleName="Visme - Dark with blue">
    <a:wholeTbl>
      <a:tcTxStyle>
        <a:fontRef idx="minor">
          <a:prstClr val="white"/>
        </a:fontRef>
        <a:prstClr val="white"/>
      </a:tcTxStyle>
      <a:tcStyle>
        <a:tcBdr>
          <a:left>
            <a:ln w="12700" cmpd="sng">
              <a:solidFill>
                <a:srgbClr val="DAE4EA"/>
              </a:solidFill>
            </a:ln>
          </a:left>
          <a:right>
            <a:ln w="12700" cmpd="sng">
              <a:solidFill>
                <a:srgbClr val="DAE4EA"/>
              </a:solidFill>
            </a:ln>
          </a:right>
          <a:top>
            <a:ln w="12700" cmpd="sng">
              <a:solidFill>
                <a:srgbClr val="DAE4EA"/>
              </a:solidFill>
            </a:ln>
          </a:top>
          <a:bottom>
            <a:ln w="12700" cmpd="sng">
              <a:solidFill>
                <a:srgbClr val="DAE4EA"/>
              </a:solidFill>
            </a:ln>
          </a:bottom>
          <a:insideH>
            <a:ln w="12700" cmpd="sng">
              <a:solidFill>
                <a:srgbClr val="DAE4EA"/>
              </a:solidFill>
            </a:ln>
          </a:insideH>
          <a:insideV>
            <a:ln w="12700" cmpd="sng">
              <a:solidFill>
                <a:srgbClr val="DAE4EA"/>
              </a:solidFill>
            </a:ln>
          </a:insideV>
        </a:tcBdr>
        <a:fill>
          <a:solidFill>
            <a:srgbClr val="717274"/>
          </a:solidFill>
        </a:fill>
      </a:tcStyle>
    </a:wholeTbl>
    <a:firstRow>
      <a:tcTxStyle b="on">
        <a:fontRef idx="minor">
          <a:srgbClr val="FFFFFF"/>
        </a:fontRef>
        <a:srgbClr val="FFFFFF"/>
      </a:tcTxStyle>
      <a:tcStyle>
        <a:tcBdr/>
        <a:fill>
          <a:solidFill>
            <a:srgbClr val="40A0F7"/>
          </a:solidFill>
        </a:fill>
      </a:tcStyle>
    </a:firstRow>
  </a:tblStyle>
  <a:tblStyle styleId="{CB79AEA9-4FA3-4525-A49E-7F1D2E6B107D}" styleName="Visme - Blue with Navy">
    <a:wholeTbl>
      <a:tcTxStyle>
        <a:fontRef idx="minor">
          <a:prstClr val="white"/>
        </a:fontRef>
        <a:prstClr val="white"/>
      </a:tcTxStyle>
      <a:tcStyle>
        <a:tcBdr>
          <a:left>
            <a:ln w="12700" cmpd="sng">
              <a:solidFill>
                <a:srgbClr val="DAE4EA"/>
              </a:solidFill>
            </a:ln>
          </a:left>
          <a:right>
            <a:ln w="12700" cmpd="sng">
              <a:solidFill>
                <a:srgbClr val="DAE4EA"/>
              </a:solidFill>
            </a:ln>
          </a:right>
          <a:top>
            <a:ln w="12700" cmpd="sng">
              <a:solidFill>
                <a:srgbClr val="DAE4EA"/>
              </a:solidFill>
            </a:ln>
          </a:top>
          <a:bottom>
            <a:ln w="12700" cmpd="sng">
              <a:solidFill>
                <a:srgbClr val="DAE4EA"/>
              </a:solidFill>
            </a:ln>
          </a:bottom>
          <a:insideH>
            <a:ln w="12700" cmpd="sng">
              <a:solidFill>
                <a:srgbClr val="DAE4EA"/>
              </a:solidFill>
            </a:ln>
          </a:insideH>
          <a:insideV>
            <a:ln w="12700" cmpd="sng">
              <a:solidFill>
                <a:srgbClr val="DAE4EA"/>
              </a:solidFill>
            </a:ln>
          </a:insideV>
        </a:tcBdr>
        <a:fill>
          <a:solidFill>
            <a:srgbClr val="3498DB"/>
          </a:solidFill>
        </a:fill>
      </a:tcStyle>
    </a:wholeTbl>
    <a:firstRow>
      <a:tcStyle>
        <a:tcBdr/>
        <a:fill>
          <a:solidFill>
            <a:srgbClr val="343F4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1" d="100"/>
          <a:sy n="51" d="100"/>
        </p:scale>
        <p:origin x="177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microsoft.com/office/2015/10/relationships/revisionInfo" Target="revisionInfo.xml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A429A-90FE-4F33-893D-5F2AADB556A3}" type="datetimeFigureOut">
              <a:rPr lang="en-US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8AFD9-D5DB-4A47-A4BE-251B4DF1413A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871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spcFirstLastPara="0" lIns="0" tIns="0" rIns="0" bIns="0" anchor="t"/>
          <a:lstStyle/>
          <a:p>
            <a:pPr algn="l" hangingPunct="0">
              <a:lnSpc>
                <a:spcPct val="100000"/>
              </a:lnSpc>
            </a:pPr>
            <a:r>
              <a:rPr b="1">
                <a:latin typeface="Arial"/>
                <a:ea typeface="+mn-ea"/>
                <a:cs typeface="Arial"/>
              </a:rPr>
              <a:t>Note title</a:t>
            </a:r>
          </a:p>
          <a:p>
            <a:pPr algn="l" hangingPunct="0">
              <a:lnSpc>
                <a:spcPct val="100000"/>
              </a:lnSpc>
            </a:pPr>
            <a:r>
              <a:rPr>
                <a:latin typeface="Arial"/>
                <a:ea typeface="+mn-ea"/>
                <a:cs typeface="Arial"/>
              </a:rPr>
              <a:t>Type your notes here. They will be viewable in presenter 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8AFD9-D5DB-4A47-A4BE-251B4DF1413A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08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spcFirstLastPara="0" lIns="0" tIns="0" rIns="0" bIns="0" anchor="t"/>
          <a:lstStyle/>
          <a:p>
            <a:pPr algn="l" hangingPunct="0">
              <a:lnSpc>
                <a:spcPct val="100000"/>
              </a:lnSpc>
            </a:pPr>
            <a:r>
              <a:rPr b="1">
                <a:latin typeface="Arial"/>
                <a:ea typeface="+mn-ea"/>
                <a:cs typeface="Arial"/>
              </a:rPr>
              <a:t>Note title</a:t>
            </a:r>
          </a:p>
          <a:p>
            <a:pPr algn="l" hangingPunct="0">
              <a:lnSpc>
                <a:spcPct val="100000"/>
              </a:lnSpc>
            </a:pPr>
            <a:r>
              <a:rPr>
                <a:latin typeface="Arial"/>
                <a:ea typeface="+mn-ea"/>
                <a:cs typeface="Arial"/>
              </a:rPr>
              <a:t>Type your notes here. They will be viewable in presenter 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8AFD9-D5DB-4A47-A4BE-251B4DF1413A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08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F0B57-8E6A-4005-9EDD-D258F6CC94AB}" type="datetimeFigureOut">
              <a:rPr lang="en-US" smtClean="0"/>
              <a:t>10/10/2025</a:t>
            </a:fld>
            <a:endParaRPr/>
          </a:p>
        </p:txBody>
      </p:sp>
      <p:sp>
        <p:nvSpPr>
          <p:cNvPr id="5" name="Bottom colontit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18C70-803E-428A-BAB3-289BE172EF8D}" type="slidenum">
              <a:rPr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30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3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5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6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9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1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49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9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0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93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2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32436-246E-C341-8F9A-0B4F34C0718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943E6-0357-1B40-8726-50F09ABBA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0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hyperlink" Target="http://www.ebcflex.com" TargetMode="External"/><Relationship Id="rId18" Type="http://schemas.openxmlformats.org/officeDocument/2006/relationships/image" Target="../media/image17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hyperlink" Target="http://www.ebcflex.com/eligibleexpenses" TargetMode="External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2.png"/><Relationship Id="rId5" Type="http://schemas.openxmlformats.org/officeDocument/2006/relationships/image" Target="../media/image7.png"/><Relationship Id="rId15" Type="http://schemas.openxmlformats.org/officeDocument/2006/relationships/image" Target="../media/image14.png"/><Relationship Id="rId10" Type="http://schemas.openxmlformats.org/officeDocument/2006/relationships/hyperlink" Target="https://facebook.com/EmployeeBenefitsCorporation" TargetMode="External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Instructions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-1"/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1619250" y="2581275"/>
            <a:ext cx="4572000" cy="5905500"/>
          </a:xfrm>
          <a:prstGeom prst="rect">
            <a:avLst/>
          </a:prstGeom>
        </p:spPr>
      </p:pic>
      <p:pic>
        <p:nvPicPr>
          <p:cNvPr id="3" name="1 (1).jpg"/>
          <p:cNvPicPr/>
          <p:nvPr/>
        </p:nvPicPr>
        <p:blipFill rotWithShape="1">
          <a:blip r:embed="rId4"/>
          <a:stretch>
            <a:fillRect/>
          </a:stretch>
        </p:blipFill>
        <p:spPr>
          <a:xfrm>
            <a:off x="1638300" y="2600325"/>
            <a:ext cx="4495800" cy="5829300"/>
          </a:xfrm>
          <a:prstGeom prst="rect">
            <a:avLst/>
          </a:prstGeom>
        </p:spPr>
      </p:pic>
      <p:pic>
        <p:nvPicPr>
          <p:cNvPr id="4" name="Shape-19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5634038" y="6362700"/>
            <a:ext cx="371475" cy="371475"/>
          </a:xfrm>
          <a:prstGeom prst="rect">
            <a:avLst/>
          </a:prstGeom>
        </p:spPr>
      </p:pic>
      <p:sp>
        <p:nvSpPr>
          <p:cNvPr id="5" name="Body text copy copy 2"/>
          <p:cNvSpPr/>
          <p:nvPr/>
        </p:nvSpPr>
        <p:spPr>
          <a:xfrm>
            <a:off x="5676588" y="6400800"/>
            <a:ext cx="248275" cy="24765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ctr" hangingPunct="0">
              <a:lnSpc>
                <a:spcPct val="108333"/>
              </a:lnSpc>
            </a:pPr>
            <a:r>
              <a:rPr sz="1500" b="1">
                <a:solidFill>
                  <a:srgbClr val="FFFFFF"/>
                </a:solidFill>
                <a:latin typeface="Muli"/>
                <a:ea typeface="+mn-ea"/>
                <a:cs typeface="Muli"/>
              </a:rPr>
              <a:t>A</a:t>
            </a:r>
          </a:p>
        </p:txBody>
      </p:sp>
      <p:pic>
        <p:nvPicPr>
          <p:cNvPr id="6" name="Shape-19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2457450" y="5800725"/>
            <a:ext cx="371475" cy="371475"/>
          </a:xfrm>
          <a:prstGeom prst="rect">
            <a:avLst/>
          </a:prstGeom>
        </p:spPr>
      </p:pic>
      <p:sp>
        <p:nvSpPr>
          <p:cNvPr id="7" name="Body text copy copy 2"/>
          <p:cNvSpPr/>
          <p:nvPr/>
        </p:nvSpPr>
        <p:spPr>
          <a:xfrm>
            <a:off x="2500000" y="5857875"/>
            <a:ext cx="248275" cy="24765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ctr" hangingPunct="0">
              <a:lnSpc>
                <a:spcPct val="108333"/>
              </a:lnSpc>
            </a:pPr>
            <a:r>
              <a:rPr sz="1500" b="1">
                <a:solidFill>
                  <a:srgbClr val="FFFFFF"/>
                </a:solidFill>
                <a:latin typeface="Muli"/>
                <a:ea typeface="+mn-ea"/>
                <a:cs typeface="Muli"/>
              </a:rPr>
              <a:t>B</a:t>
            </a:r>
          </a:p>
        </p:txBody>
      </p:sp>
      <p:pic>
        <p:nvPicPr>
          <p:cNvPr id="8" name="Shape-19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3352800" y="5124450"/>
            <a:ext cx="371475" cy="371475"/>
          </a:xfrm>
          <a:prstGeom prst="rect">
            <a:avLst/>
          </a:prstGeom>
        </p:spPr>
      </p:pic>
      <p:sp>
        <p:nvSpPr>
          <p:cNvPr id="9" name="Body text copy copy 2"/>
          <p:cNvSpPr/>
          <p:nvPr/>
        </p:nvSpPr>
        <p:spPr>
          <a:xfrm>
            <a:off x="3385825" y="5181600"/>
            <a:ext cx="248275" cy="24765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ctr" hangingPunct="0">
              <a:lnSpc>
                <a:spcPct val="108333"/>
              </a:lnSpc>
            </a:pPr>
            <a:r>
              <a:rPr sz="1500" b="1">
                <a:solidFill>
                  <a:srgbClr val="FFFFFF"/>
                </a:solidFill>
                <a:latin typeface="Muli"/>
                <a:ea typeface="+mn-ea"/>
                <a:cs typeface="Muli"/>
              </a:rPr>
              <a:t>C</a:t>
            </a:r>
          </a:p>
        </p:txBody>
      </p:sp>
      <p:pic>
        <p:nvPicPr>
          <p:cNvPr id="10" name="Shape-1"/>
          <p:cNvPicPr/>
          <p:nvPr/>
        </p:nvPicPr>
        <p:blipFill rotWithShape="1">
          <a:blip r:embed="rId6"/>
          <a:stretch>
            <a:fillRect/>
          </a:stretch>
        </p:blipFill>
        <p:spPr>
          <a:xfrm>
            <a:off x="723900" y="762000"/>
            <a:ext cx="6362700" cy="1457325"/>
          </a:xfrm>
          <a:prstGeom prst="rect">
            <a:avLst/>
          </a:prstGeom>
        </p:spPr>
      </p:pic>
      <p:sp>
        <p:nvSpPr>
          <p:cNvPr id="11" name="Body text copy copy 1"/>
          <p:cNvSpPr/>
          <p:nvPr/>
        </p:nvSpPr>
        <p:spPr>
          <a:xfrm>
            <a:off x="995363" y="1333500"/>
            <a:ext cx="5838825" cy="59055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8333"/>
              </a:lnSpc>
            </a:pPr>
            <a:r>
              <a:rPr sz="1200">
                <a:solidFill>
                  <a:srgbClr val="FF0000"/>
                </a:solidFill>
                <a:latin typeface="Muli"/>
                <a:ea typeface="+mn-ea"/>
                <a:cs typeface="Muli"/>
              </a:rPr>
              <a:t>Please ensure that you fill in your plan limits </a:t>
            </a:r>
            <a:r>
              <a:rPr sz="1200" b="1">
                <a:solidFill>
                  <a:srgbClr val="FF0000"/>
                </a:solidFill>
                <a:latin typeface="Muli"/>
                <a:ea typeface="+mn-ea"/>
                <a:cs typeface="Muli"/>
              </a:rPr>
              <a:t>[A]</a:t>
            </a:r>
            <a:r>
              <a:rPr sz="1200">
                <a:solidFill>
                  <a:srgbClr val="FF0000"/>
                </a:solidFill>
                <a:latin typeface="Muli"/>
                <a:ea typeface="+mn-ea"/>
                <a:cs typeface="Muli"/>
              </a:rPr>
              <a:t>, remove any FSAs that you aren’t offering </a:t>
            </a:r>
            <a:r>
              <a:rPr sz="1200" b="1">
                <a:solidFill>
                  <a:srgbClr val="FF0000"/>
                </a:solidFill>
                <a:latin typeface="Muli"/>
                <a:ea typeface="+mn-ea"/>
                <a:cs typeface="Muli"/>
              </a:rPr>
              <a:t>[B]</a:t>
            </a:r>
            <a:r>
              <a:rPr sz="1200">
                <a:solidFill>
                  <a:srgbClr val="FF0000"/>
                </a:solidFill>
                <a:latin typeface="Muli"/>
                <a:ea typeface="+mn-ea"/>
                <a:cs typeface="Muli"/>
              </a:rPr>
              <a:t>, input details about upcoming benefit meetings </a:t>
            </a:r>
            <a:r>
              <a:rPr sz="1200" b="1">
                <a:solidFill>
                  <a:srgbClr val="FF0000"/>
                </a:solidFill>
                <a:latin typeface="Muli"/>
                <a:ea typeface="+mn-ea"/>
                <a:cs typeface="Muli"/>
              </a:rPr>
              <a:t>[C]</a:t>
            </a:r>
            <a:r>
              <a:rPr sz="1200">
                <a:solidFill>
                  <a:srgbClr val="FF0000"/>
                </a:solidFill>
                <a:latin typeface="Muli"/>
                <a:ea typeface="+mn-ea"/>
                <a:cs typeface="Muli"/>
              </a:rPr>
              <a:t>, and delete these instructions before sharing the flyer with your employees.</a:t>
            </a:r>
          </a:p>
        </p:txBody>
      </p:sp>
      <p:sp>
        <p:nvSpPr>
          <p:cNvPr id="12" name="Body text copy copy 3"/>
          <p:cNvSpPr/>
          <p:nvPr/>
        </p:nvSpPr>
        <p:spPr>
          <a:xfrm>
            <a:off x="2838294" y="990600"/>
            <a:ext cx="2095811" cy="219075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ctr" hangingPunct="0">
              <a:lnSpc>
                <a:spcPct val="108333"/>
              </a:lnSpc>
            </a:pPr>
            <a:r>
              <a:rPr sz="1350" b="1">
                <a:solidFill>
                  <a:srgbClr val="FF0000"/>
                </a:solidFill>
                <a:latin typeface="Muli"/>
                <a:ea typeface="+mn-ea"/>
                <a:cs typeface="Muli"/>
              </a:rPr>
              <a:t>Instructions</a:t>
            </a:r>
          </a:p>
        </p:txBody>
      </p:sp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hape4 copy 1"/>
          <p:cNvPicPr/>
          <p:nvPr/>
        </p:nvPicPr>
        <p:blipFill rotWithShape="1">
          <a:blip r:embed="rId3"/>
          <a:stretch>
            <a:fillRect/>
          </a:stretch>
        </p:blipFill>
        <p:spPr>
          <a:xfrm rot="-4440000" flipH="1">
            <a:off x="168172" y="-3257550"/>
            <a:ext cx="7872227" cy="9054887"/>
          </a:xfrm>
          <a:prstGeom prst="rect">
            <a:avLst/>
          </a:prstGeom>
        </p:spPr>
      </p:pic>
      <p:pic>
        <p:nvPicPr>
          <p:cNvPr id="3" name="Shape4"/>
          <p:cNvPicPr/>
          <p:nvPr/>
        </p:nvPicPr>
        <p:blipFill rotWithShape="1">
          <a:blip r:embed="rId4"/>
          <a:stretch>
            <a:fillRect/>
          </a:stretch>
        </p:blipFill>
        <p:spPr>
          <a:xfrm rot="4440000">
            <a:off x="168172" y="-3143250"/>
            <a:ext cx="7872227" cy="9054887"/>
          </a:xfrm>
          <a:prstGeom prst="rect">
            <a:avLst/>
          </a:prstGeom>
        </p:spPr>
      </p:pic>
      <p:sp>
        <p:nvSpPr>
          <p:cNvPr id="4" name="Body text copy copy 1"/>
          <p:cNvSpPr/>
          <p:nvPr/>
        </p:nvSpPr>
        <p:spPr>
          <a:xfrm>
            <a:off x="1466537" y="1562100"/>
            <a:ext cx="5848663" cy="99060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8333"/>
              </a:lnSpc>
            </a:pPr>
            <a:r>
              <a:rPr sz="1200">
                <a:solidFill>
                  <a:srgbClr val="FFFFFF"/>
                </a:solidFill>
                <a:latin typeface="Muli"/>
                <a:ea typeface="+mn-ea"/>
                <a:cs typeface="Muli"/>
              </a:rPr>
              <a:t>Using a flexible spending account (FSA) saves you money by allowing you to pay for eligible expenses on a tax-free basis. When you contribute to an FSA, you save approximately 30%* on eligible expenses, making a $100 eligible purchase cost you about $70. You get these savings because the contributions you make to an FSA are exempt from Federal, State, and FICA payroll taxes.</a:t>
            </a:r>
          </a:p>
        </p:txBody>
      </p:sp>
      <p:pic>
        <p:nvPicPr>
          <p:cNvPr id="5" name="Shape-1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7658100" y="-28575"/>
            <a:ext cx="180975" cy="10153650"/>
          </a:xfrm>
          <a:prstGeom prst="rect">
            <a:avLst/>
          </a:prstGeom>
        </p:spPr>
      </p:pic>
      <p:pic>
        <p:nvPicPr>
          <p:cNvPr id="6" name="Shape-1 copy 2"/>
          <p:cNvPicPr/>
          <p:nvPr/>
        </p:nvPicPr>
        <p:blipFill rotWithShape="1">
          <a:blip r:embed="rId5"/>
          <a:stretch>
            <a:fillRect/>
          </a:stretch>
        </p:blipFill>
        <p:spPr>
          <a:xfrm>
            <a:off x="-28575" y="-28575"/>
            <a:ext cx="180975" cy="10153650"/>
          </a:xfrm>
          <a:prstGeom prst="rect">
            <a:avLst/>
          </a:prstGeom>
        </p:spPr>
      </p:pic>
      <p:pic>
        <p:nvPicPr>
          <p:cNvPr id="7" name="Shape-1"/>
          <p:cNvPicPr/>
          <p:nvPr/>
        </p:nvPicPr>
        <p:blipFill rotWithShape="1">
          <a:blip r:embed="rId6"/>
          <a:stretch>
            <a:fillRect/>
          </a:stretch>
        </p:blipFill>
        <p:spPr>
          <a:xfrm>
            <a:off x="-28575" y="-28575"/>
            <a:ext cx="7867650" cy="180975"/>
          </a:xfrm>
          <a:prstGeom prst="rect">
            <a:avLst/>
          </a:prstGeom>
        </p:spPr>
      </p:pic>
      <p:pic>
        <p:nvPicPr>
          <p:cNvPr id="8" name="Shape-1 copy 3"/>
          <p:cNvPicPr/>
          <p:nvPr/>
        </p:nvPicPr>
        <p:blipFill rotWithShape="1">
          <a:blip r:embed="rId7"/>
          <a:stretch>
            <a:fillRect/>
          </a:stretch>
        </p:blipFill>
        <p:spPr>
          <a:xfrm>
            <a:off x="-28575" y="9944100"/>
            <a:ext cx="7867650" cy="180975"/>
          </a:xfrm>
          <a:prstGeom prst="rect">
            <a:avLst/>
          </a:prstGeom>
        </p:spPr>
      </p:pic>
      <p:pic>
        <p:nvPicPr>
          <p:cNvPr id="9" name="EBC_RGB_colorType_Rev_White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468149"/>
            <a:ext cx="933450" cy="874642"/>
          </a:xfrm>
          <a:prstGeom prst="rect">
            <a:avLst/>
          </a:prstGeom>
        </p:spPr>
      </p:pic>
      <p:pic>
        <p:nvPicPr>
          <p:cNvPr id="10" name="Shape-1"/>
          <p:cNvPicPr/>
          <p:nvPr/>
        </p:nvPicPr>
        <p:blipFill rotWithShape="1">
          <a:blip r:embed="rId9"/>
          <a:stretch>
            <a:fillRect/>
          </a:stretch>
        </p:blipFill>
        <p:spPr>
          <a:xfrm>
            <a:off x="114300" y="9448799"/>
            <a:ext cx="7581900" cy="533400"/>
          </a:xfrm>
          <a:prstGeom prst="rect">
            <a:avLst/>
          </a:prstGeom>
        </p:spPr>
      </p:pic>
      <p:sp>
        <p:nvSpPr>
          <p:cNvPr id="11" name="Body text copy copy 4"/>
          <p:cNvSpPr/>
          <p:nvPr/>
        </p:nvSpPr>
        <p:spPr>
          <a:xfrm>
            <a:off x="5000625" y="9625012"/>
            <a:ext cx="2305050" cy="142875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r" hangingPunct="0">
              <a:lnSpc>
                <a:spcPct val="125000"/>
              </a:lnSpc>
            </a:pPr>
            <a:r>
              <a:rPr sz="75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© Employee Benefits Corporation   ID P2-8109   1023</a:t>
            </a:r>
          </a:p>
        </p:txBody>
      </p:sp>
      <p:pic>
        <p:nvPicPr>
          <p:cNvPr id="12" name="Button-3-Facebook">
            <a:hlinkClick r:id="rId10"/>
          </p:cNvPr>
          <p:cNvPicPr/>
          <p:nvPr/>
        </p:nvPicPr>
        <p:blipFill rotWithShape="1">
          <a:blip r:embed="rId11"/>
          <a:stretch>
            <a:fillRect/>
          </a:stretch>
        </p:blipFill>
        <p:spPr>
          <a:xfrm>
            <a:off x="4886325" y="9591675"/>
            <a:ext cx="228600" cy="228600"/>
          </a:xfrm>
          <a:prstGeom prst="rect">
            <a:avLst/>
          </a:prstGeom>
        </p:spPr>
      </p:pic>
      <p:sp>
        <p:nvSpPr>
          <p:cNvPr id="13" name="Body text copy copy 5"/>
          <p:cNvSpPr/>
          <p:nvPr/>
        </p:nvSpPr>
        <p:spPr>
          <a:xfrm>
            <a:off x="456575" y="9615487"/>
            <a:ext cx="4381812" cy="161925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25000"/>
              </a:lnSpc>
            </a:pPr>
            <a:r>
              <a:rPr sz="825" b="1">
                <a:solidFill>
                  <a:srgbClr val="8BC543"/>
                </a:solidFill>
                <a:latin typeface="Muli"/>
                <a:ea typeface="+mn-ea"/>
                <a:cs typeface="Muli"/>
              </a:rPr>
              <a:t>Contact Us</a:t>
            </a:r>
            <a:r>
              <a:rPr sz="825">
                <a:solidFill>
                  <a:srgbClr val="FFFFFF"/>
                </a:solidFill>
                <a:latin typeface="Muli"/>
                <a:ea typeface="+mn-ea"/>
                <a:cs typeface="Muli"/>
              </a:rPr>
              <a:t>      www.ebcflex.com      (800) 346-2126      participantservices@ebcflex.com   |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43075" y="567333"/>
            <a:ext cx="5572125" cy="30480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75000"/>
              </a:lnSpc>
              <a:spcBef>
                <a:spcPct val="10000"/>
              </a:spcBef>
            </a:pPr>
            <a:r>
              <a:rPr sz="2625" dirty="0">
                <a:solidFill>
                  <a:srgbClr val="8BC543"/>
                </a:solidFill>
                <a:latin typeface="Archivo Black"/>
                <a:ea typeface="+mn-ea"/>
                <a:cs typeface="Archivo Black"/>
              </a:rPr>
              <a:t>Flexible Spending Account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47315" y="1015008"/>
            <a:ext cx="5567886" cy="19050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75000"/>
              </a:lnSpc>
              <a:spcBef>
                <a:spcPct val="10000"/>
              </a:spcBef>
            </a:pPr>
            <a:r>
              <a:rPr sz="1650" b="1">
                <a:solidFill>
                  <a:srgbClr val="FFFFFF"/>
                </a:solidFill>
                <a:latin typeface="Muli"/>
                <a:ea typeface="+mn-ea"/>
                <a:cs typeface="Muli"/>
              </a:rPr>
              <a:t>Save Money With an FSA</a:t>
            </a:r>
          </a:p>
        </p:txBody>
      </p:sp>
      <p:sp>
        <p:nvSpPr>
          <p:cNvPr id="16" name="Body text copy copy 9"/>
          <p:cNvSpPr/>
          <p:nvPr/>
        </p:nvSpPr>
        <p:spPr>
          <a:xfrm>
            <a:off x="1466537" y="2667000"/>
            <a:ext cx="5562913" cy="333375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8333"/>
              </a:lnSpc>
            </a:pPr>
            <a:r>
              <a:rPr sz="675">
                <a:solidFill>
                  <a:srgbClr val="FFFFFF"/>
                </a:solidFill>
                <a:latin typeface="Muli"/>
                <a:ea typeface="+mn-ea"/>
                <a:cs typeface="Muli"/>
              </a:rPr>
              <a:t>*This tax example is a broad approximation of tax liability. Further, your contributions may be subject to state income tax in some states. Your specific savings depend on your tax bracket. You should consult a tax advisor for help with your own situation. Current IRS tax laws control all pre-tax payment and contribution matters and are subject to change. </a:t>
            </a:r>
          </a:p>
        </p:txBody>
      </p:sp>
      <p:sp>
        <p:nvSpPr>
          <p:cNvPr id="17" name="Body text copy copy 5"/>
          <p:cNvSpPr/>
          <p:nvPr/>
        </p:nvSpPr>
        <p:spPr>
          <a:xfrm>
            <a:off x="913775" y="3924300"/>
            <a:ext cx="1124574" cy="200025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8333"/>
              </a:lnSpc>
            </a:pPr>
            <a:r>
              <a:rPr sz="1200" b="1">
                <a:solidFill>
                  <a:srgbClr val="3A5675"/>
                </a:solidFill>
                <a:latin typeface="Muli"/>
                <a:ea typeface="+mn-ea"/>
                <a:cs typeface="Muli"/>
              </a:rPr>
              <a:t>FSA Options</a:t>
            </a:r>
          </a:p>
        </p:txBody>
      </p:sp>
      <p:sp>
        <p:nvSpPr>
          <p:cNvPr id="18" name="Body text copy copy 6"/>
          <p:cNvSpPr/>
          <p:nvPr/>
        </p:nvSpPr>
        <p:spPr>
          <a:xfrm>
            <a:off x="456575" y="4324350"/>
            <a:ext cx="2524750" cy="4162425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8333"/>
              </a:lnSpc>
            </a:pP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You may participate in any FSA available under your employer’s plan design, as long as you’re eligible to participate.</a:t>
            </a:r>
          </a:p>
          <a:p>
            <a:pPr algn="l" hangingPunct="0">
              <a:lnSpc>
                <a:spcPct val="108333"/>
              </a:lnSpc>
            </a:pPr>
            <a:endParaRPr sz="90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b="1">
                <a:solidFill>
                  <a:srgbClr val="3A5675"/>
                </a:solidFill>
                <a:latin typeface="Muli"/>
                <a:ea typeface="+mn-ea"/>
                <a:cs typeface="Muli"/>
              </a:rPr>
              <a:t>Health Care FSA</a:t>
            </a:r>
          </a:p>
          <a:p>
            <a:pPr algn="l" hangingPunct="0">
              <a:lnSpc>
                <a:spcPct val="108333"/>
              </a:lnSpc>
            </a:pP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Allows you to pay for eligible </a:t>
            </a:r>
            <a:r>
              <a:rPr sz="900" b="1">
                <a:solidFill>
                  <a:srgbClr val="333333"/>
                </a:solidFill>
                <a:latin typeface="Muli"/>
                <a:ea typeface="+mn-ea"/>
                <a:cs typeface="Muli"/>
              </a:rPr>
              <a:t>medical</a:t>
            </a: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, </a:t>
            </a:r>
            <a:r>
              <a:rPr sz="900" b="1">
                <a:solidFill>
                  <a:srgbClr val="333333"/>
                </a:solidFill>
                <a:latin typeface="Muli"/>
                <a:ea typeface="+mn-ea"/>
                <a:cs typeface="Muli"/>
              </a:rPr>
              <a:t>vision</a:t>
            </a: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, and </a:t>
            </a:r>
            <a:r>
              <a:rPr sz="900" b="1">
                <a:solidFill>
                  <a:srgbClr val="333333"/>
                </a:solidFill>
                <a:latin typeface="Muli"/>
                <a:ea typeface="+mn-ea"/>
                <a:cs typeface="Muli"/>
              </a:rPr>
              <a:t>dental </a:t>
            </a: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expenses that are not covered by another health plan. As long as you (or a covered spouse) are not contributing to a health saving account (HSA), you can use a health care FSA to supplement out-of-pocket costs.</a:t>
            </a:r>
          </a:p>
          <a:p>
            <a:pPr algn="l" hangingPunct="0">
              <a:lnSpc>
                <a:spcPct val="108333"/>
              </a:lnSpc>
            </a:pPr>
            <a:endParaRPr sz="90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b="1">
                <a:solidFill>
                  <a:srgbClr val="3A5675"/>
                </a:solidFill>
                <a:latin typeface="Muli"/>
                <a:ea typeface="+mn-ea"/>
                <a:cs typeface="Muli"/>
              </a:rPr>
              <a:t>Limited Health FSA</a:t>
            </a:r>
          </a:p>
          <a:p>
            <a:pPr algn="l" hangingPunct="0">
              <a:lnSpc>
                <a:spcPct val="108333"/>
              </a:lnSpc>
            </a:pP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Allows you to pay for eligible </a:t>
            </a:r>
            <a:r>
              <a:rPr sz="900" b="1">
                <a:solidFill>
                  <a:srgbClr val="333333"/>
                </a:solidFill>
                <a:latin typeface="Muli"/>
                <a:ea typeface="+mn-ea"/>
                <a:cs typeface="Muli"/>
              </a:rPr>
              <a:t>vision </a:t>
            </a: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and </a:t>
            </a:r>
            <a:r>
              <a:rPr sz="900" b="1">
                <a:solidFill>
                  <a:srgbClr val="333333"/>
                </a:solidFill>
                <a:latin typeface="Muli"/>
                <a:ea typeface="+mn-ea"/>
                <a:cs typeface="Muli"/>
              </a:rPr>
              <a:t>dental </a:t>
            </a: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expenses that are not covered by another health plan. This is a great option if you (or your spouse) contribute to a health savings account (HSA) because you can maximize savings by participating in both plans at the same time.</a:t>
            </a:r>
          </a:p>
          <a:p>
            <a:pPr algn="l" hangingPunct="0">
              <a:lnSpc>
                <a:spcPct val="108333"/>
              </a:lnSpc>
            </a:pPr>
            <a:endParaRPr sz="90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b="1">
                <a:solidFill>
                  <a:srgbClr val="3A5675"/>
                </a:solidFill>
                <a:latin typeface="Muli"/>
                <a:ea typeface="+mn-ea"/>
                <a:cs typeface="Muli"/>
              </a:rPr>
              <a:t>Dependent Care FSA</a:t>
            </a:r>
          </a:p>
          <a:p>
            <a:pPr algn="l" hangingPunct="0">
              <a:lnSpc>
                <a:spcPct val="108333"/>
              </a:lnSpc>
            </a:pPr>
            <a:r>
              <a:rPr sz="900">
                <a:solidFill>
                  <a:srgbClr val="333333"/>
                </a:solidFill>
                <a:latin typeface="Muli"/>
                <a:ea typeface="+mn-ea"/>
                <a:cs typeface="Muli"/>
              </a:rPr>
              <a:t>Allows you to set aside pre-tax funds to pay for daycare expenses for eligible children or other eligible dependents. You (and your spouse if you’re married) must be working, looking for work, or be a full-time student to use this account.</a:t>
            </a:r>
          </a:p>
          <a:p>
            <a:pPr algn="l" hangingPunct="0">
              <a:lnSpc>
                <a:spcPct val="108333"/>
              </a:lnSpc>
            </a:pPr>
            <a:endParaRPr sz="900">
              <a:solidFill>
                <a:srgbClr val="333333"/>
              </a:solidFill>
              <a:latin typeface="Muli"/>
              <a:ea typeface="+mn-ea"/>
              <a:cs typeface="Muli"/>
            </a:endParaRPr>
          </a:p>
        </p:txBody>
      </p:sp>
      <p:sp>
        <p:nvSpPr>
          <p:cNvPr id="19" name="Body text copy copy 7"/>
          <p:cNvSpPr/>
          <p:nvPr/>
        </p:nvSpPr>
        <p:spPr>
          <a:xfrm>
            <a:off x="3788432" y="3924300"/>
            <a:ext cx="2191374" cy="200025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8333"/>
              </a:lnSpc>
            </a:pPr>
            <a:r>
              <a:rPr sz="1200" b="1">
                <a:solidFill>
                  <a:srgbClr val="3A5675"/>
                </a:solidFill>
                <a:latin typeface="Muli"/>
                <a:ea typeface="+mn-ea"/>
                <a:cs typeface="Muli"/>
              </a:rPr>
              <a:t>Next Steps</a:t>
            </a:r>
          </a:p>
        </p:txBody>
      </p:sp>
      <p:sp>
        <p:nvSpPr>
          <p:cNvPr id="20" name="Body text copy copy 6"/>
          <p:cNvSpPr/>
          <p:nvPr/>
        </p:nvSpPr>
        <p:spPr>
          <a:xfrm>
            <a:off x="3331232" y="4324350"/>
            <a:ext cx="4031593" cy="504825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8333"/>
              </a:lnSpc>
            </a:pP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1. Attend the Upcoming Benefit Meeting</a:t>
            </a:r>
          </a:p>
          <a:p>
            <a:pPr algn="l" hangingPunct="0">
              <a:lnSpc>
                <a:spcPct val="108333"/>
              </a:lnSpc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Learn more about the value of an FSA by attending the upcoming benefit meeting on </a:t>
            </a: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[date]</a:t>
            </a: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 at </a:t>
            </a: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[time]</a:t>
            </a: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. This will help you understand your options and determine which FSA to enroll in.</a:t>
            </a:r>
          </a:p>
          <a:p>
            <a:pPr algn="l" hangingPunct="0">
              <a:lnSpc>
                <a:spcPct val="108333"/>
              </a:lnSpc>
            </a:pPr>
            <a:endParaRPr sz="900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2. View Eligible Expenses</a:t>
            </a:r>
          </a:p>
          <a:p>
            <a:pPr algn="l" hangingPunct="0">
              <a:lnSpc>
                <a:spcPct val="108333"/>
              </a:lnSpc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Consider which eligible expenses you can use your FSA funds on to help inform your contribution amount. These expenses will vary depending on which FSA you enroll in. For a full list of eligible health care FSA and dependent care FSA expenses, visit </a:t>
            </a:r>
            <a:r>
              <a:rPr sz="900" b="1" dirty="0">
                <a:solidFill>
                  <a:srgbClr val="006FE6"/>
                </a:solidFill>
                <a:latin typeface="Muli"/>
                <a:ea typeface="+mn-ea"/>
                <a:cs typeface="Muli"/>
                <a:hlinkClick r:id="rId12"/>
              </a:rPr>
              <a:t>www.ebcflex.com/eligibleexpenses</a:t>
            </a: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.</a:t>
            </a:r>
          </a:p>
          <a:p>
            <a:pPr algn="l" hangingPunct="0">
              <a:lnSpc>
                <a:spcPct val="108333"/>
              </a:lnSpc>
            </a:pPr>
            <a:endParaRPr sz="900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3. Choose Your Contribution Amount</a:t>
            </a:r>
          </a:p>
          <a:p>
            <a:pPr algn="l" hangingPunct="0">
              <a:lnSpc>
                <a:spcPct val="108333"/>
              </a:lnSpc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After considering the eligible expenses, decide how much you would like to contribute to the FSA. You can elect to contribute up to the established limit:</a:t>
            </a:r>
          </a:p>
          <a:p>
            <a:pPr algn="l" hangingPunct="0">
              <a:lnSpc>
                <a:spcPct val="108333"/>
              </a:lnSpc>
            </a:pPr>
            <a:endParaRPr sz="900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marL="182880" indent="-91440" algn="l" hangingPunct="0">
              <a:lnSpc>
                <a:spcPct val="108333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Health Care and Limited Health FSA | </a:t>
            </a: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$X,XXX</a:t>
            </a:r>
          </a:p>
          <a:p>
            <a:pPr marL="182880" indent="-91440" algn="l" hangingPunct="0">
              <a:lnSpc>
                <a:spcPct val="108333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Dependent Care FSA – Married Filing Separately | </a:t>
            </a: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$X,XXX*</a:t>
            </a:r>
          </a:p>
          <a:p>
            <a:pPr marL="182880" indent="-91440" algn="l" hangingPunct="0">
              <a:lnSpc>
                <a:spcPct val="108333"/>
              </a:lnSpc>
              <a:buClr>
                <a:srgbClr val="333333"/>
              </a:buClr>
              <a:buFont typeface="Arial" panose="020B0604020202020204" pitchFamily="34" charset="0"/>
              <a:buChar char="•"/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Dependent Care FSA – Single or Married Filing Joint | </a:t>
            </a: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$X,XXX*</a:t>
            </a:r>
          </a:p>
          <a:p>
            <a:pPr algn="l" hangingPunct="0">
              <a:lnSpc>
                <a:spcPct val="108333"/>
              </a:lnSpc>
            </a:pPr>
            <a:endParaRPr sz="900" b="1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*Limit may be lower depending on individual circumstances.</a:t>
            </a:r>
          </a:p>
          <a:p>
            <a:pPr algn="l" hangingPunct="0">
              <a:lnSpc>
                <a:spcPct val="108333"/>
              </a:lnSpc>
            </a:pPr>
            <a:endParaRPr sz="900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4. Complete the Enrollment Process</a:t>
            </a:r>
          </a:p>
          <a:p>
            <a:pPr algn="l" hangingPunct="0">
              <a:lnSpc>
                <a:spcPct val="108333"/>
              </a:lnSpc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After determining which FSA to enroll in and the election amount, you should now have a better understanding of your available options and be prepared to complete the enrollment process. </a:t>
            </a:r>
          </a:p>
          <a:p>
            <a:pPr algn="l" hangingPunct="0">
              <a:lnSpc>
                <a:spcPct val="108333"/>
              </a:lnSpc>
            </a:pPr>
            <a:endParaRPr sz="900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b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5. Spend Your Health Care FSA Funds</a:t>
            </a:r>
          </a:p>
          <a:p>
            <a:pPr algn="l" hangingPunct="0">
              <a:lnSpc>
                <a:spcPct val="108333"/>
              </a:lnSpc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Use your Benefits Card* to pay for eligible expenses directly from your Health Care FSA. You can also pay for eligible expenses with another payment method and submit a claim for reimbursement through the mobile app, </a:t>
            </a:r>
            <a:r>
              <a:rPr sz="900" i="1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EBC Mobile</a:t>
            </a: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, or in your online account at </a:t>
            </a:r>
            <a:r>
              <a:rPr sz="900" b="1" dirty="0">
                <a:solidFill>
                  <a:srgbClr val="006FE6"/>
                </a:solidFill>
                <a:latin typeface="Muli"/>
                <a:ea typeface="+mn-ea"/>
                <a:cs typeface="Muli"/>
                <a:hlinkClick r:id="rId13"/>
              </a:rPr>
              <a:t>www.ebcflex.com</a:t>
            </a: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.</a:t>
            </a:r>
          </a:p>
          <a:p>
            <a:pPr algn="l" hangingPunct="0">
              <a:lnSpc>
                <a:spcPct val="108333"/>
              </a:lnSpc>
            </a:pPr>
            <a:endParaRPr sz="900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  <a:p>
            <a:pPr algn="l" hangingPunct="0">
              <a:lnSpc>
                <a:spcPct val="108333"/>
              </a:lnSpc>
            </a:pPr>
            <a:r>
              <a:rPr sz="900" dirty="0">
                <a:solidFill>
                  <a:srgbClr val="333333"/>
                </a:solidFill>
                <a:latin typeface="Muli"/>
                <a:ea typeface="+mn-ea"/>
                <a:cs typeface="Muli"/>
              </a:rPr>
              <a:t>*The Benefits Card cannot be used for Dependent Care FSA expenses. </a:t>
            </a:r>
          </a:p>
          <a:p>
            <a:pPr algn="l" hangingPunct="0">
              <a:lnSpc>
                <a:spcPct val="108333"/>
              </a:lnSpc>
            </a:pPr>
            <a:endParaRPr sz="900" dirty="0">
              <a:solidFill>
                <a:srgbClr val="333333"/>
              </a:solidFill>
              <a:latin typeface="Muli"/>
              <a:ea typeface="+mn-ea"/>
              <a:cs typeface="Muli"/>
            </a:endParaRPr>
          </a:p>
        </p:txBody>
      </p:sp>
      <p:pic>
        <p:nvPicPr>
          <p:cNvPr id="21" name="Shape-19"/>
          <p:cNvPicPr/>
          <p:nvPr/>
        </p:nvPicPr>
        <p:blipFill rotWithShape="1">
          <a:blip r:embed="rId14"/>
          <a:stretch>
            <a:fillRect/>
          </a:stretch>
        </p:blipFill>
        <p:spPr>
          <a:xfrm>
            <a:off x="456575" y="1560724"/>
            <a:ext cx="838200" cy="838200"/>
          </a:xfrm>
          <a:prstGeom prst="rect">
            <a:avLst/>
          </a:prstGeom>
        </p:spPr>
      </p:pic>
      <p:pic>
        <p:nvPicPr>
          <p:cNvPr id="22" name="StrokeCircle"/>
          <p:cNvPicPr/>
          <p:nvPr/>
        </p:nvPicPr>
        <p:blipFill rotWithShape="1">
          <a:blip r:embed="rId15"/>
          <a:stretch>
            <a:fillRect/>
          </a:stretch>
        </p:blipFill>
        <p:spPr>
          <a:xfrm>
            <a:off x="566113" y="1670261"/>
            <a:ext cx="619125" cy="619125"/>
          </a:xfrm>
          <a:prstGeom prst="rect">
            <a:avLst/>
          </a:prstGeom>
        </p:spPr>
      </p:pic>
      <p:pic>
        <p:nvPicPr>
          <p:cNvPr id="23" name="suitcase-medical-solid"/>
          <p:cNvPicPr/>
          <p:nvPr/>
        </p:nvPicPr>
        <p:blipFill rotWithShape="1">
          <a:blip r:embed="rId16"/>
          <a:stretch>
            <a:fillRect/>
          </a:stretch>
        </p:blipFill>
        <p:spPr>
          <a:xfrm>
            <a:off x="699565" y="1803713"/>
            <a:ext cx="352222" cy="352222"/>
          </a:xfrm>
          <a:prstGeom prst="rect">
            <a:avLst/>
          </a:prstGeom>
        </p:spPr>
      </p:pic>
      <p:pic>
        <p:nvPicPr>
          <p:cNvPr id="24" name="circle-arrow-right"/>
          <p:cNvPicPr/>
          <p:nvPr/>
        </p:nvPicPr>
        <p:blipFill rotWithShape="1">
          <a:blip r:embed="rId17"/>
          <a:stretch>
            <a:fillRect/>
          </a:stretch>
        </p:blipFill>
        <p:spPr>
          <a:xfrm>
            <a:off x="3331232" y="3838575"/>
            <a:ext cx="409575" cy="409575"/>
          </a:xfrm>
          <a:prstGeom prst="rect">
            <a:avLst/>
          </a:prstGeom>
        </p:spPr>
      </p:pic>
      <p:pic>
        <p:nvPicPr>
          <p:cNvPr id="25" name="circle-check-solid"/>
          <p:cNvPicPr/>
          <p:nvPr/>
        </p:nvPicPr>
        <p:blipFill rotWithShape="1">
          <a:blip r:embed="rId18"/>
          <a:stretch>
            <a:fillRect/>
          </a:stretch>
        </p:blipFill>
        <p:spPr>
          <a:xfrm>
            <a:off x="456575" y="3838575"/>
            <a:ext cx="409575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BC">
      <a:dk1>
        <a:srgbClr val="385675"/>
      </a:dk1>
      <a:lt1>
        <a:sysClr val="window" lastClr="FFFFFF"/>
      </a:lt1>
      <a:dk2>
        <a:srgbClr val="666666"/>
      </a:dk2>
      <a:lt2>
        <a:srgbClr val="E7E6E6"/>
      </a:lt2>
      <a:accent1>
        <a:srgbClr val="8BC543"/>
      </a:accent1>
      <a:accent2>
        <a:srgbClr val="385675"/>
      </a:accent2>
      <a:accent3>
        <a:srgbClr val="DF8C19"/>
      </a:accent3>
      <a:accent4>
        <a:srgbClr val="B60072"/>
      </a:accent4>
      <a:accent5>
        <a:srgbClr val="666666"/>
      </a:accent5>
      <a:accent6>
        <a:srgbClr val="00859B"/>
      </a:accent6>
      <a:hlink>
        <a:srgbClr val="0563C1"/>
      </a:hlink>
      <a:folHlink>
        <a:srgbClr val="4D4D4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744</Words>
  <Application>Microsoft Office PowerPoint</Application>
  <PresentationFormat>Custom</PresentationFormat>
  <Paragraphs>51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Archivo Black</vt:lpstr>
      <vt:lpstr>Calibri</vt:lpstr>
      <vt:lpstr>Arial</vt:lpstr>
      <vt:lpstr>Muli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Visme Presentation</dc:title>
  <dc:creator/>
  <cp:lastModifiedBy/>
  <cp:revision>5</cp:revision>
  <dcterms:created xsi:type="dcterms:W3CDTF">2023-12-06T22:53:58Z</dcterms:created>
  <dcterms:modified xsi:type="dcterms:W3CDTF">2025-10-10T16:07:17Z</dcterms:modified>
</cp:coreProperties>
</file>