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embedTrueTypeFonts="1">
  <p:sldMasterIdLst>
    <p:sldMasterId id="2147483648" r:id="rId1"/>
  </p:sldMasterIdLst>
  <p:notesMasterIdLst>
    <p:notesMasterId r:id="rId4"/>
  </p:notesMasterIdLst>
  <p:sldIdLst>
    <p:sldId id="256" r:id="rId2"/>
    <p:sldId id="257" r:id="rId3"/>
  </p:sldIdLst>
  <p:sldSz cx="7772400" cy="10058400"/>
  <p:notesSz cx="6858000" cy="9144000"/>
  <p:embeddedFontLst>
    <p:embeddedFont>
      <p:font typeface="Arial Black" panose="020B0A04020102020204" pitchFamily="34" charset="0"/>
      <p:bold r:id="rId5"/>
    </p:embeddedFont>
    <p:embeddedFont>
      <p:font typeface="Muli" panose="020B0604020202020204" charset="0"/>
      <p:regular r:id="rId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58C49C-978A-4A51-AB67-CA8B55E0B363}" v="20" dt="2025-03-21T14:55:20"/>
  </p1510:revLst>
</p1510:revInfo>
</file>

<file path=ppt/tableStyles.xml><?xml version="1.0" encoding="utf-8"?>
<a:tblStyleLst xmlns:a="http://schemas.openxmlformats.org/drawingml/2006/main" def="{ECEABFD6-DEF5-4B08-A064-399E52D03A91}">
  <a:tblStyle styleId="{ECEABFD6-DEF5-4B08-A064-399E52D03A91}" styleName="Visme - Default">
    <a:wholeTbl>
      <a:tcTxStyle>
        <a:fontRef idx="minor">
          <a:prstClr val="black"/>
        </a:fontRef>
        <a:prstClr val="black"/>
      </a:tcTxStyle>
      <a:tcStyle>
        <a:tcBdr>
          <a:left>
            <a:ln w="12700" cmpd="sng">
              <a:solidFill>
                <a:srgbClr val="DAE4EA"/>
              </a:solidFill>
            </a:ln>
          </a:left>
          <a:right>
            <a:ln w="12700" cmpd="sng">
              <a:solidFill>
                <a:srgbClr val="DAE4EA"/>
              </a:solidFill>
            </a:ln>
          </a:right>
          <a:top>
            <a:ln w="12700" cmpd="sng">
              <a:solidFill>
                <a:srgbClr val="DAE4EA"/>
              </a:solidFill>
            </a:ln>
          </a:top>
          <a:bottom>
            <a:ln w="12700" cmpd="sng">
              <a:solidFill>
                <a:srgbClr val="DAE4EA"/>
              </a:solidFill>
            </a:ln>
          </a:bottom>
          <a:insideH>
            <a:ln w="12700" cmpd="sng">
              <a:solidFill>
                <a:srgbClr val="DAE4EA"/>
              </a:solidFill>
            </a:ln>
          </a:insideH>
          <a:insideV>
            <a:ln w="12700" cmpd="sng">
              <a:solidFill>
                <a:srgbClr val="DAE4EA"/>
              </a:solidFill>
            </a:ln>
          </a:insideV>
        </a:tcBdr>
        <a:fill>
          <a:solidFill>
            <a:srgbClr val="FFFFFF"/>
          </a:solidFill>
        </a:fill>
      </a:tcStyle>
    </a:wholeTbl>
    <a:band1H>
      <a:tcStyle>
        <a:tcBdr/>
      </a:tcStyle>
    </a:band1H>
    <a:band2H>
      <a:tcStyle>
        <a:tcBdr/>
        <a:fill>
          <a:solidFill>
            <a:srgbClr val="EAF3F3"/>
          </a:solidFill>
        </a:fill>
      </a:tcStyle>
    </a:band2H>
    <a:firstRow>
      <a:tcTxStyle>
        <a:fontRef idx="minor">
          <a:srgbClr val="FFFFFF"/>
        </a:fontRef>
        <a:srgbClr val="FFFFFF"/>
      </a:tcTxStyle>
      <a:tcStyle>
        <a:tcBdr>
          <a:left>
            <a:ln w="12700" cmpd="sng">
              <a:solidFill>
                <a:srgbClr val="DAE4EA"/>
              </a:solidFill>
            </a:ln>
          </a:left>
          <a:right>
            <a:ln w="12700" cmpd="sng">
              <a:solidFill>
                <a:srgbClr val="DAE4EA"/>
              </a:solidFill>
            </a:ln>
          </a:right>
          <a:top>
            <a:ln w="12700" cmpd="sng">
              <a:solidFill>
                <a:srgbClr val="DAE4EA"/>
              </a:solidFill>
            </a:ln>
          </a:top>
          <a:bottom>
            <a:ln w="12700" cmpd="sng">
              <a:solidFill>
                <a:srgbClr val="DAE4EA"/>
              </a:solidFill>
            </a:ln>
          </a:bottom>
          <a:insideH>
            <a:ln w="12700" cmpd="sng">
              <a:solidFill>
                <a:srgbClr val="DAE4EA"/>
              </a:solidFill>
            </a:ln>
          </a:insideH>
          <a:insideV>
            <a:ln w="12700" cmpd="sng">
              <a:solidFill>
                <a:srgbClr val="DAE4EA"/>
              </a:solidFill>
            </a:ln>
          </a:insideV>
        </a:tcBdr>
        <a:fill>
          <a:solidFill>
            <a:srgbClr val="4682B4"/>
          </a:solidFill>
        </a:fill>
      </a:tcStyle>
    </a:firstRow>
  </a:tblStyle>
  <a:tblStyle styleId="{250974F7-19B4-4E8B-8F88-A368280DB3C5}" styleName="Visme - Dark">
    <a:wholeTbl>
      <a:tcTxStyle>
        <a:fontRef idx="minor">
          <a:prstClr val="white"/>
        </a:fontRef>
        <a:prstClr val="white"/>
      </a:tcTxStyle>
      <a:tcStyle>
        <a:tcBdr>
          <a:left>
            <a:ln w="12700" cmpd="sng">
              <a:solidFill>
                <a:srgbClr val="DAE4EA"/>
              </a:solidFill>
            </a:ln>
          </a:left>
          <a:right>
            <a:ln w="12700" cmpd="sng">
              <a:solidFill>
                <a:srgbClr val="34495E"/>
              </a:solidFill>
            </a:ln>
          </a:right>
          <a:top>
            <a:ln w="12700" cmpd="sng">
              <a:solidFill>
                <a:srgbClr val="DAE4EA"/>
              </a:solidFill>
            </a:ln>
          </a:top>
          <a:bottom>
            <a:ln w="12700" cmpd="sng">
              <a:solidFill>
                <a:srgbClr val="34495E"/>
              </a:solidFill>
            </a:ln>
          </a:bottom>
          <a:insideH>
            <a:ln w="12700" cmpd="sng">
              <a:solidFill>
                <a:srgbClr val="34495E"/>
              </a:solidFill>
            </a:ln>
          </a:insideH>
          <a:insideV>
            <a:ln w="12700" cmpd="sng">
              <a:solidFill>
                <a:srgbClr val="34495E"/>
              </a:solidFill>
            </a:ln>
          </a:insideV>
        </a:tcBdr>
        <a:fill>
          <a:solidFill>
            <a:srgbClr val="34495E"/>
          </a:solidFill>
        </a:fill>
      </a:tcStyle>
    </a:wholeTbl>
    <a:firstRow>
      <a:tcTxStyle>
        <a:fontRef idx="minor">
          <a:srgbClr val="DDDD55"/>
        </a:fontRef>
        <a:srgbClr val="DDDD55"/>
      </a:tcTxStyle>
      <a:tcStyle>
        <a:tcBdr/>
      </a:tcStyle>
    </a:firstRow>
  </a:tblStyle>
  <a:tblStyle styleId="{D6B0A444-BE85-4B0B-AF8B-2701F9732221}" styleName="Visme - Light">
    <a:wholeTbl>
      <a:tcTxStyle>
        <a:fontRef idx="minor">
          <a:srgbClr val="818181"/>
        </a:fontRef>
        <a:srgbClr val="818181"/>
      </a:tcTxStyle>
      <a:tcStyle>
        <a:tcBdr>
          <a:left>
            <a:ln w="12700" cmpd="sng">
              <a:solidFill>
                <a:srgbClr val="DAE4EA"/>
              </a:solidFill>
            </a:ln>
          </a:left>
          <a:right>
            <a:ln w="12700" cmpd="sng">
              <a:solidFill>
                <a:srgbClr val="DAE4EA"/>
              </a:solidFill>
            </a:ln>
          </a:right>
          <a:top>
            <a:ln w="12700" cmpd="sng">
              <a:solidFill>
                <a:srgbClr val="DAE4EA"/>
              </a:solidFill>
            </a:ln>
          </a:top>
          <a:bottom>
            <a:ln w="12700" cmpd="sng">
              <a:solidFill>
                <a:srgbClr val="DAE4EA"/>
              </a:solidFill>
            </a:ln>
          </a:bottom>
          <a:insideH>
            <a:ln w="12700" cmpd="sng">
              <a:solidFill>
                <a:srgbClr val="DAE4EA"/>
              </a:solidFill>
            </a:ln>
          </a:insideH>
          <a:insideV>
            <a:ln w="12700" cmpd="sng">
              <a:solidFill>
                <a:srgbClr val="DAE4EA"/>
              </a:solidFill>
            </a:ln>
          </a:insideV>
        </a:tcBdr>
        <a:fill>
          <a:solidFill>
            <a:srgbClr val="DAE4EA"/>
          </a:solidFill>
        </a:fill>
      </a:tcStyle>
    </a:wholeTbl>
    <a:firstRow>
      <a:tcTxStyle b="on">
        <a:fontRef idx="minor">
          <a:srgbClr val="818181"/>
        </a:fontRef>
        <a:srgbClr val="818181"/>
      </a:tcTxStyle>
      <a:tcStyle>
        <a:tcBdr/>
      </a:tcStyle>
    </a:firstRow>
  </a:tblStyle>
  <a:tblStyle styleId="{D801C701-60A8-4CDB-9F91-86469C498BE4}" styleName="Visme - Dark with blue">
    <a:wholeTbl>
      <a:tcTxStyle>
        <a:fontRef idx="minor">
          <a:prstClr val="white"/>
        </a:fontRef>
        <a:prstClr val="white"/>
      </a:tcTxStyle>
      <a:tcStyle>
        <a:tcBdr>
          <a:left>
            <a:ln w="12700" cmpd="sng">
              <a:solidFill>
                <a:srgbClr val="DAE4EA"/>
              </a:solidFill>
            </a:ln>
          </a:left>
          <a:right>
            <a:ln w="12700" cmpd="sng">
              <a:solidFill>
                <a:srgbClr val="DAE4EA"/>
              </a:solidFill>
            </a:ln>
          </a:right>
          <a:top>
            <a:ln w="12700" cmpd="sng">
              <a:solidFill>
                <a:srgbClr val="DAE4EA"/>
              </a:solidFill>
            </a:ln>
          </a:top>
          <a:bottom>
            <a:ln w="12700" cmpd="sng">
              <a:solidFill>
                <a:srgbClr val="DAE4EA"/>
              </a:solidFill>
            </a:ln>
          </a:bottom>
          <a:insideH>
            <a:ln w="12700" cmpd="sng">
              <a:solidFill>
                <a:srgbClr val="DAE4EA"/>
              </a:solidFill>
            </a:ln>
          </a:insideH>
          <a:insideV>
            <a:ln w="12700" cmpd="sng">
              <a:solidFill>
                <a:srgbClr val="DAE4EA"/>
              </a:solidFill>
            </a:ln>
          </a:insideV>
        </a:tcBdr>
        <a:fill>
          <a:solidFill>
            <a:srgbClr val="717274"/>
          </a:solidFill>
        </a:fill>
      </a:tcStyle>
    </a:wholeTbl>
    <a:firstRow>
      <a:tcTxStyle b="on">
        <a:fontRef idx="minor">
          <a:srgbClr val="FFFFFF"/>
        </a:fontRef>
        <a:srgbClr val="FFFFFF"/>
      </a:tcTxStyle>
      <a:tcStyle>
        <a:tcBdr/>
        <a:fill>
          <a:solidFill>
            <a:srgbClr val="40A0F7"/>
          </a:solidFill>
        </a:fill>
      </a:tcStyle>
    </a:firstRow>
  </a:tblStyle>
  <a:tblStyle styleId="{CB79AEA9-4FA3-4525-A49E-7F1D2E6B107D}" styleName="Visme - Blue with Navy">
    <a:wholeTbl>
      <a:tcTxStyle>
        <a:fontRef idx="minor">
          <a:prstClr val="white"/>
        </a:fontRef>
        <a:prstClr val="white"/>
      </a:tcTxStyle>
      <a:tcStyle>
        <a:tcBdr>
          <a:left>
            <a:ln w="12700" cmpd="sng">
              <a:solidFill>
                <a:srgbClr val="DAE4EA"/>
              </a:solidFill>
            </a:ln>
          </a:left>
          <a:right>
            <a:ln w="12700" cmpd="sng">
              <a:solidFill>
                <a:srgbClr val="DAE4EA"/>
              </a:solidFill>
            </a:ln>
          </a:right>
          <a:top>
            <a:ln w="12700" cmpd="sng">
              <a:solidFill>
                <a:srgbClr val="DAE4EA"/>
              </a:solidFill>
            </a:ln>
          </a:top>
          <a:bottom>
            <a:ln w="12700" cmpd="sng">
              <a:solidFill>
                <a:srgbClr val="DAE4EA"/>
              </a:solidFill>
            </a:ln>
          </a:bottom>
          <a:insideH>
            <a:ln w="12700" cmpd="sng">
              <a:solidFill>
                <a:srgbClr val="DAE4EA"/>
              </a:solidFill>
            </a:ln>
          </a:insideH>
          <a:insideV>
            <a:ln w="12700" cmpd="sng">
              <a:solidFill>
                <a:srgbClr val="DAE4EA"/>
              </a:solidFill>
            </a:ln>
          </a:insideV>
        </a:tcBdr>
        <a:fill>
          <a:solidFill>
            <a:srgbClr val="3498DB"/>
          </a:solidFill>
        </a:fill>
      </a:tcStyle>
    </a:wholeTbl>
    <a:firstRow>
      <a:tcStyle>
        <a:tcBdr/>
        <a:fill>
          <a:solidFill>
            <a:srgbClr val="343F4E"/>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51" d="100"/>
          <a:sy n="51" d="100"/>
        </p:scale>
        <p:origin x="1772"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microsoft.com/office/2015/10/relationships/revisionInfo" Target="revisionInfo.xml"/><Relationship Id="rId5" Type="http://schemas.openxmlformats.org/officeDocument/2006/relationships/font" Target="fonts/font1.fntdata"/><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0A429A-90FE-4F33-893D-5F2AADB556A3}" type="datetimeFigureOut">
              <a:rPr lang="en-US"/>
              <a:t>10/10/2025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38AFD9-D5DB-4A47-A4BE-251B4DF1413A}" type="slidenum">
              <a:rPr lang="en-US"/>
              <a:t>‹#›</a:t>
            </a:fld>
            <a:endParaRPr lang="en-US"/>
          </a:p>
        </p:txBody>
      </p:sp>
    </p:spTree>
    <p:extLst>
      <p:ext uri="{BB962C8B-B14F-4D97-AF65-F5344CB8AC3E}">
        <p14:creationId xmlns:p14="http://schemas.microsoft.com/office/powerpoint/2010/main" val="3506871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t>Title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t>Subtitle</a:t>
            </a:r>
          </a:p>
        </p:txBody>
      </p:sp>
      <p:sp>
        <p:nvSpPr>
          <p:cNvPr id="4" name="Date placeholder 3"/>
          <p:cNvSpPr>
            <a:spLocks noGrp="1"/>
          </p:cNvSpPr>
          <p:nvPr>
            <p:ph type="dt" sz="half" idx="10"/>
          </p:nvPr>
        </p:nvSpPr>
        <p:spPr/>
        <p:txBody>
          <a:bodyPr/>
          <a:lstStyle/>
          <a:p>
            <a:fld id="{1A2F0B57-8E6A-4005-9EDD-D258F6CC94AB}" type="datetimeFigureOut">
              <a:rPr lang="en-US" smtClean="0"/>
              <a:t>10/10/2025</a:t>
            </a:fld>
            <a:endParaRPr/>
          </a:p>
        </p:txBody>
      </p:sp>
      <p:sp>
        <p:nvSpPr>
          <p:cNvPr id="5" name="Bottom colontitle 4"/>
          <p:cNvSpPr>
            <a:spLocks noGrp="1"/>
          </p:cNvSpPr>
          <p:nvPr>
            <p:ph type="ftr" sz="quarter" idx="11"/>
          </p:nvPr>
        </p:nvSpPr>
        <p:spPr/>
        <p:txBody>
          <a:bodyPr/>
          <a:lstStyle/>
          <a:p>
            <a:endParaRPr/>
          </a:p>
        </p:txBody>
      </p:sp>
      <p:sp>
        <p:nvSpPr>
          <p:cNvPr id="6" name="Slide number 5"/>
          <p:cNvSpPr>
            <a:spLocks noGrp="1"/>
          </p:cNvSpPr>
          <p:nvPr>
            <p:ph type="sldNum" sz="quarter" idx="12"/>
          </p:nvPr>
        </p:nvSpPr>
        <p:spPr/>
        <p:txBody>
          <a:bodyPr/>
          <a:lstStyle/>
          <a:p>
            <a:fld id="{6CB18C70-803E-428A-BAB3-289BE172EF8D}" type="slidenum">
              <a:rPr smtClean="0"/>
              <a:t>‹#›</a:t>
            </a:fld>
            <a:endParaRPr/>
          </a:p>
        </p:txBody>
      </p:sp>
    </p:spTree>
    <p:extLst>
      <p:ext uri="{BB962C8B-B14F-4D97-AF65-F5344CB8AC3E}">
        <p14:creationId xmlns:p14="http://schemas.microsoft.com/office/powerpoint/2010/main" val="45309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532436-246E-C341-8F9A-0B4F34C07184}" type="datetimeFigureOut">
              <a:rPr lang="en-US" smtClean="0"/>
              <a:pPr/>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3323734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532436-246E-C341-8F9A-0B4F34C07184}" type="datetimeFigureOut">
              <a:rPr lang="en-US" smtClean="0"/>
              <a:pPr/>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596259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532436-246E-C341-8F9A-0B4F34C07184}" type="datetimeFigureOut">
              <a:rPr lang="en-US" smtClean="0"/>
              <a:pPr/>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973267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532436-246E-C341-8F9A-0B4F34C07184}" type="datetimeFigureOut">
              <a:rPr lang="en-US" smtClean="0"/>
              <a:pPr/>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338039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0532436-246E-C341-8F9A-0B4F34C07184}" type="datetimeFigureOut">
              <a:rPr lang="en-US" smtClean="0"/>
              <a:pPr/>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3696115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0532436-246E-C341-8F9A-0B4F34C07184}" type="datetimeFigureOut">
              <a:rPr lang="en-US" smtClean="0"/>
              <a:pPr/>
              <a:t>10/10/2025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4146449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0532436-246E-C341-8F9A-0B4F34C07184}" type="datetimeFigureOut">
              <a:rPr lang="en-US" smtClean="0"/>
              <a:pPr/>
              <a:t>10/10/2025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2854692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532436-246E-C341-8F9A-0B4F34C07184}" type="datetimeFigureOut">
              <a:rPr lang="en-US" smtClean="0"/>
              <a:pPr/>
              <a:t>10/10/2025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1137004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532436-246E-C341-8F9A-0B4F34C07184}" type="datetimeFigureOut">
              <a:rPr lang="en-US" smtClean="0"/>
              <a:pPr/>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660093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532436-246E-C341-8F9A-0B4F34C07184}" type="datetimeFigureOut">
              <a:rPr lang="en-US" smtClean="0"/>
              <a:pPr/>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3775023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532436-246E-C341-8F9A-0B4F34C07184}" type="datetimeFigureOut">
              <a:rPr lang="en-US" smtClean="0"/>
              <a:pPr/>
              <a:t>10/10/2025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6943E6-0357-1B40-8726-50F09ABBA837}" type="slidenum">
              <a:rPr lang="en-US" smtClean="0"/>
              <a:pPr/>
              <a:t>‹#›</a:t>
            </a:fld>
            <a:endParaRPr lang="en-US"/>
          </a:p>
        </p:txBody>
      </p:sp>
    </p:spTree>
    <p:extLst>
      <p:ext uri="{BB962C8B-B14F-4D97-AF65-F5344CB8AC3E}">
        <p14:creationId xmlns:p14="http://schemas.microsoft.com/office/powerpoint/2010/main" val="10269024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5.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4.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9.png"/><Relationship Id="rId11" Type="http://schemas.openxmlformats.org/officeDocument/2006/relationships/image" Target="../media/image13.png"/><Relationship Id="rId5" Type="http://schemas.openxmlformats.org/officeDocument/2006/relationships/image" Target="../media/image8.png"/><Relationship Id="rId15" Type="http://schemas.openxmlformats.org/officeDocument/2006/relationships/image" Target="../media/image17.png"/><Relationship Id="rId10" Type="http://schemas.openxmlformats.org/officeDocument/2006/relationships/hyperlink" Target="https://facebook.com/EmployeeBenefitsCorporation" TargetMode="External"/><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Instructions"/>
        <p:cNvGrpSpPr/>
        <p:nvPr/>
      </p:nvGrpSpPr>
      <p:grpSpPr>
        <a:xfrm>
          <a:off x="0" y="0"/>
          <a:ext cx="0" cy="0"/>
          <a:chOff x="0" y="0"/>
          <a:chExt cx="0" cy="0"/>
        </a:xfrm>
      </p:grpSpPr>
      <p:pic>
        <p:nvPicPr>
          <p:cNvPr id="2" name="Shape-1"/>
          <p:cNvPicPr>
            <a:picLocks noChangeAspect="1"/>
          </p:cNvPicPr>
          <p:nvPr/>
        </p:nvPicPr>
        <p:blipFill>
          <a:blip r:embed="rId2"/>
          <a:stretch>
            <a:fillRect/>
          </a:stretch>
        </p:blipFill>
        <p:spPr>
          <a:xfrm>
            <a:off x="723900" y="769220"/>
            <a:ext cx="6324600" cy="1345330"/>
          </a:xfrm>
          <a:prstGeom prst="rect">
            <a:avLst/>
          </a:prstGeom>
        </p:spPr>
      </p:pic>
      <p:sp>
        <p:nvSpPr>
          <p:cNvPr id="3" name="Body text copy copy 1"/>
          <p:cNvSpPr/>
          <p:nvPr/>
        </p:nvSpPr>
        <p:spPr>
          <a:xfrm>
            <a:off x="966788" y="1227885"/>
            <a:ext cx="5838825" cy="790575"/>
          </a:xfrm>
          <a:prstGeom prst="rect">
            <a:avLst/>
          </a:prstGeom>
        </p:spPr>
        <p:txBody>
          <a:bodyPr spcFirstLastPara="0" lIns="0" tIns="0" rIns="0" bIns="0" anchor="t"/>
          <a:lstStyle/>
          <a:p>
            <a:pPr algn="l" hangingPunct="0">
              <a:lnSpc>
                <a:spcPct val="108333"/>
              </a:lnSpc>
            </a:pPr>
            <a:r>
              <a:rPr sz="1200">
                <a:solidFill>
                  <a:srgbClr val="FF0000"/>
                </a:solidFill>
                <a:latin typeface="Muli"/>
                <a:ea typeface="+mn-ea"/>
                <a:cs typeface="Muli"/>
              </a:rPr>
              <a:t>Please ensure that you fill in your rollover amount</a:t>
            </a:r>
            <a:r>
              <a:rPr sz="1200" b="1">
                <a:solidFill>
                  <a:srgbClr val="FF0000"/>
                </a:solidFill>
                <a:latin typeface="Muli"/>
                <a:ea typeface="+mn-ea"/>
                <a:cs typeface="Muli"/>
              </a:rPr>
              <a:t> (A) </a:t>
            </a:r>
            <a:r>
              <a:rPr sz="1200">
                <a:solidFill>
                  <a:srgbClr val="FF0000"/>
                </a:solidFill>
                <a:latin typeface="Muli"/>
                <a:ea typeface="+mn-ea"/>
                <a:cs typeface="Muli"/>
              </a:rPr>
              <a:t>and delete these instructions before sharing the flyer with your employees. This flyer is only intended for clients who offer FSAs and HSAs from EBC and have auto-convert set up for their standard health FSA.</a:t>
            </a:r>
          </a:p>
        </p:txBody>
      </p:sp>
      <p:sp>
        <p:nvSpPr>
          <p:cNvPr id="4" name="Body text copy copy 3"/>
          <p:cNvSpPr/>
          <p:nvPr/>
        </p:nvSpPr>
        <p:spPr>
          <a:xfrm>
            <a:off x="2809720" y="970506"/>
            <a:ext cx="2095811" cy="219075"/>
          </a:xfrm>
          <a:prstGeom prst="rect">
            <a:avLst/>
          </a:prstGeom>
        </p:spPr>
        <p:txBody>
          <a:bodyPr spcFirstLastPara="0" lIns="0" tIns="0" rIns="0" bIns="0" anchor="t"/>
          <a:lstStyle/>
          <a:p>
            <a:pPr algn="ctr" hangingPunct="0">
              <a:lnSpc>
                <a:spcPct val="108333"/>
              </a:lnSpc>
            </a:pPr>
            <a:r>
              <a:rPr sz="1350" b="1">
                <a:solidFill>
                  <a:srgbClr val="FF0000"/>
                </a:solidFill>
                <a:latin typeface="Muli"/>
                <a:ea typeface="+mn-ea"/>
                <a:cs typeface="Muli"/>
              </a:rPr>
              <a:t>Instructions</a:t>
            </a:r>
          </a:p>
        </p:txBody>
      </p:sp>
      <p:pic>
        <p:nvPicPr>
          <p:cNvPr id="5" name="Shape-1"/>
          <p:cNvPicPr>
            <a:picLocks noChangeAspect="1"/>
          </p:cNvPicPr>
          <p:nvPr/>
        </p:nvPicPr>
        <p:blipFill>
          <a:blip r:embed="rId3"/>
          <a:stretch>
            <a:fillRect/>
          </a:stretch>
        </p:blipFill>
        <p:spPr>
          <a:xfrm>
            <a:off x="1146364" y="2389603"/>
            <a:ext cx="5479672" cy="7088944"/>
          </a:xfrm>
          <a:prstGeom prst="rect">
            <a:avLst/>
          </a:prstGeom>
        </p:spPr>
      </p:pic>
      <p:pic>
        <p:nvPicPr>
          <p:cNvPr id="6" name="Standard-Health-FSA-to-HSA-Grace-Period-copy-1"/>
          <p:cNvPicPr/>
          <p:nvPr/>
        </p:nvPicPr>
        <p:blipFill rotWithShape="1">
          <a:blip r:embed="rId4"/>
          <a:stretch>
            <a:fillRect/>
          </a:stretch>
        </p:blipFill>
        <p:spPr>
          <a:xfrm>
            <a:off x="1163662" y="2404005"/>
            <a:ext cx="5445075" cy="7060140"/>
          </a:xfrm>
          <a:prstGeom prst="rect">
            <a:avLst/>
          </a:prstGeom>
          <a:effectLst>
            <a:outerShdw blurRad="63500" sx="102000" sy="102000" algn="ctr" rotWithShape="0">
              <a:prstClr val="black">
                <a:alpha val="40000"/>
              </a:prstClr>
            </a:outerShdw>
          </a:effectLst>
        </p:spPr>
      </p:pic>
      <p:pic>
        <p:nvPicPr>
          <p:cNvPr id="7" name="Shape-19"/>
          <p:cNvPicPr>
            <a:picLocks noChangeAspect="1"/>
          </p:cNvPicPr>
          <p:nvPr/>
        </p:nvPicPr>
        <p:blipFill>
          <a:blip r:embed="rId5"/>
          <a:stretch>
            <a:fillRect/>
          </a:stretch>
        </p:blipFill>
        <p:spPr>
          <a:xfrm>
            <a:off x="4459495" y="3530147"/>
            <a:ext cx="318692" cy="318692"/>
          </a:xfrm>
          <a:prstGeom prst="rect">
            <a:avLst/>
          </a:prstGeom>
        </p:spPr>
      </p:pic>
      <p:sp>
        <p:nvSpPr>
          <p:cNvPr id="8" name="Body text copy copy 2"/>
          <p:cNvSpPr/>
          <p:nvPr/>
        </p:nvSpPr>
        <p:spPr>
          <a:xfrm>
            <a:off x="4500171" y="3566569"/>
            <a:ext cx="237340" cy="236742"/>
          </a:xfrm>
          <a:prstGeom prst="rect">
            <a:avLst/>
          </a:prstGeom>
        </p:spPr>
        <p:txBody>
          <a:bodyPr spcFirstLastPara="0" lIns="0" tIns="0" rIns="0" bIns="0" anchor="t"/>
          <a:lstStyle/>
          <a:p>
            <a:pPr algn="ctr" hangingPunct="0">
              <a:lnSpc>
                <a:spcPct val="108333"/>
              </a:lnSpc>
            </a:pPr>
            <a:r>
              <a:rPr sz="1434" b="1">
                <a:solidFill>
                  <a:srgbClr val="FFFFFF"/>
                </a:solidFill>
                <a:latin typeface="Muli"/>
                <a:ea typeface="+mn-ea"/>
                <a:cs typeface="Muli"/>
              </a:rPr>
              <a:t>A</a:t>
            </a:r>
          </a:p>
        </p:txBody>
      </p:sp>
    </p:spTree>
    <p:extLst>
      <p:ext uri="{BB962C8B-B14F-4D97-AF65-F5344CB8AC3E}">
        <p14:creationId xmlns:p14="http://schemas.microsoft.com/office/powerpoint/2010/main" val="3930024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tandard Health FSA to HSA Grace Period copy 1"/>
        <p:cNvGrpSpPr/>
        <p:nvPr/>
      </p:nvGrpSpPr>
      <p:grpSpPr>
        <a:xfrm>
          <a:off x="0" y="0"/>
          <a:ext cx="0" cy="0"/>
          <a:chOff x="0" y="0"/>
          <a:chExt cx="0" cy="0"/>
        </a:xfrm>
      </p:grpSpPr>
      <p:pic>
        <p:nvPicPr>
          <p:cNvPr id="2" name="Shape4 copy 1"/>
          <p:cNvPicPr>
            <a:picLocks noChangeAspect="1"/>
          </p:cNvPicPr>
          <p:nvPr/>
        </p:nvPicPr>
        <p:blipFill>
          <a:blip r:embed="rId2"/>
          <a:stretch>
            <a:fillRect/>
          </a:stretch>
        </p:blipFill>
        <p:spPr>
          <a:xfrm rot="-4440000" flipH="1">
            <a:off x="131767" y="-3544442"/>
            <a:ext cx="7834127" cy="9016787"/>
          </a:xfrm>
          <a:prstGeom prst="rect">
            <a:avLst/>
          </a:prstGeom>
        </p:spPr>
      </p:pic>
      <p:pic>
        <p:nvPicPr>
          <p:cNvPr id="3" name="Shape4"/>
          <p:cNvPicPr>
            <a:picLocks noChangeAspect="1"/>
          </p:cNvPicPr>
          <p:nvPr/>
        </p:nvPicPr>
        <p:blipFill>
          <a:blip r:embed="rId3"/>
          <a:stretch>
            <a:fillRect/>
          </a:stretch>
        </p:blipFill>
        <p:spPr>
          <a:xfrm rot="4440000">
            <a:off x="131767" y="-3430142"/>
            <a:ext cx="7834127" cy="9016787"/>
          </a:xfrm>
          <a:prstGeom prst="rect">
            <a:avLst/>
          </a:prstGeom>
        </p:spPr>
      </p:pic>
      <p:pic>
        <p:nvPicPr>
          <p:cNvPr id="4" name="Shape-1"/>
          <p:cNvPicPr>
            <a:picLocks noChangeAspect="1"/>
          </p:cNvPicPr>
          <p:nvPr/>
        </p:nvPicPr>
        <p:blipFill>
          <a:blip r:embed="rId4"/>
          <a:stretch>
            <a:fillRect/>
          </a:stretch>
        </p:blipFill>
        <p:spPr>
          <a:xfrm>
            <a:off x="-28575" y="-28575"/>
            <a:ext cx="142875" cy="10115550"/>
          </a:xfrm>
          <a:prstGeom prst="rect">
            <a:avLst/>
          </a:prstGeom>
        </p:spPr>
      </p:pic>
      <p:pic>
        <p:nvPicPr>
          <p:cNvPr id="5" name="Shape-1 copy 1"/>
          <p:cNvPicPr>
            <a:picLocks noChangeAspect="1"/>
          </p:cNvPicPr>
          <p:nvPr/>
        </p:nvPicPr>
        <p:blipFill>
          <a:blip r:embed="rId4"/>
          <a:stretch>
            <a:fillRect/>
          </a:stretch>
        </p:blipFill>
        <p:spPr>
          <a:xfrm>
            <a:off x="7658100" y="-28575"/>
            <a:ext cx="142875" cy="10115550"/>
          </a:xfrm>
          <a:prstGeom prst="rect">
            <a:avLst/>
          </a:prstGeom>
        </p:spPr>
      </p:pic>
      <p:pic>
        <p:nvPicPr>
          <p:cNvPr id="6" name="Shape-1"/>
          <p:cNvPicPr>
            <a:picLocks noChangeAspect="1"/>
          </p:cNvPicPr>
          <p:nvPr/>
        </p:nvPicPr>
        <p:blipFill>
          <a:blip r:embed="rId5"/>
          <a:stretch>
            <a:fillRect/>
          </a:stretch>
        </p:blipFill>
        <p:spPr>
          <a:xfrm>
            <a:off x="-28575" y="-28575"/>
            <a:ext cx="7829550" cy="142875"/>
          </a:xfrm>
          <a:prstGeom prst="rect">
            <a:avLst/>
          </a:prstGeom>
        </p:spPr>
      </p:pic>
      <p:pic>
        <p:nvPicPr>
          <p:cNvPr id="7" name="Shape-1 copy 2"/>
          <p:cNvPicPr>
            <a:picLocks noChangeAspect="1"/>
          </p:cNvPicPr>
          <p:nvPr/>
        </p:nvPicPr>
        <p:blipFill>
          <a:blip r:embed="rId5"/>
          <a:stretch>
            <a:fillRect/>
          </a:stretch>
        </p:blipFill>
        <p:spPr>
          <a:xfrm>
            <a:off x="-28575" y="9944099"/>
            <a:ext cx="7829550" cy="142875"/>
          </a:xfrm>
          <a:prstGeom prst="rect">
            <a:avLst/>
          </a:prstGeom>
        </p:spPr>
      </p:pic>
      <p:pic>
        <p:nvPicPr>
          <p:cNvPr id="8" name="EBC_RGB_colorType_Rev_White"/>
          <p:cNvPicPr>
            <a:picLocks noChangeAspect="1"/>
          </p:cNvPicPr>
          <p:nvPr/>
        </p:nvPicPr>
        <p:blipFill>
          <a:blip r:embed="rId6"/>
          <a:stretch>
            <a:fillRect/>
          </a:stretch>
        </p:blipFill>
        <p:spPr>
          <a:xfrm>
            <a:off x="382946" y="381000"/>
            <a:ext cx="895350" cy="839391"/>
          </a:xfrm>
          <a:prstGeom prst="rect">
            <a:avLst/>
          </a:prstGeom>
        </p:spPr>
      </p:pic>
      <p:sp>
        <p:nvSpPr>
          <p:cNvPr id="9" name="Body text copy copy 9"/>
          <p:cNvSpPr/>
          <p:nvPr/>
        </p:nvSpPr>
        <p:spPr>
          <a:xfrm>
            <a:off x="1278296" y="1399660"/>
            <a:ext cx="6123586" cy="1038225"/>
          </a:xfrm>
          <a:prstGeom prst="rect">
            <a:avLst/>
          </a:prstGeom>
        </p:spPr>
        <p:txBody>
          <a:bodyPr spcFirstLastPara="0" lIns="0" tIns="0" rIns="0" bIns="0" anchor="t"/>
          <a:lstStyle/>
          <a:p>
            <a:pPr algn="l" hangingPunct="0">
              <a:lnSpc>
                <a:spcPct val="108333"/>
              </a:lnSpc>
            </a:pPr>
            <a:r>
              <a:rPr sz="1050" dirty="0">
                <a:solidFill>
                  <a:srgbClr val="FFFFFF"/>
                </a:solidFill>
                <a:latin typeface="Muli"/>
                <a:ea typeface="+mn-ea"/>
                <a:cs typeface="Muli"/>
              </a:rPr>
              <a:t>As the end of the plan year approaches, you may be wondering what is going to happen with the remaining funds in your standard health flexible spending account (FSA). Great news! Your standard health FSA is set up with rollover so you can carry up to $XXX over to the upcoming plan year. As we enter the open enrollment season, it’s important to know what will happen with your rollover funds based on your enrollment decisions. This guide will walk you through what happens with rollover funds based on your EBC benefit elections for the upcoming plan year.</a:t>
            </a:r>
          </a:p>
        </p:txBody>
      </p:sp>
      <p:pic>
        <p:nvPicPr>
          <p:cNvPr id="11" name="StrokeCircle"/>
          <p:cNvPicPr>
            <a:picLocks noChangeAspect="1"/>
          </p:cNvPicPr>
          <p:nvPr/>
        </p:nvPicPr>
        <p:blipFill>
          <a:blip r:embed="rId7"/>
          <a:stretch>
            <a:fillRect/>
          </a:stretch>
        </p:blipFill>
        <p:spPr>
          <a:xfrm>
            <a:off x="472716" y="1491456"/>
            <a:ext cx="484188" cy="484188"/>
          </a:xfrm>
          <a:prstGeom prst="rect">
            <a:avLst/>
          </a:prstGeom>
        </p:spPr>
      </p:pic>
      <p:pic>
        <p:nvPicPr>
          <p:cNvPr id="12" name="list-ol"/>
          <p:cNvPicPr>
            <a:picLocks noChangeAspect="1"/>
          </p:cNvPicPr>
          <p:nvPr/>
        </p:nvPicPr>
        <p:blipFill>
          <a:blip r:embed="rId8"/>
          <a:stretch>
            <a:fillRect/>
          </a:stretch>
        </p:blipFill>
        <p:spPr>
          <a:xfrm>
            <a:off x="585349" y="1597804"/>
            <a:ext cx="258921" cy="258921"/>
          </a:xfrm>
          <a:prstGeom prst="rect">
            <a:avLst/>
          </a:prstGeom>
        </p:spPr>
      </p:pic>
      <p:pic>
        <p:nvPicPr>
          <p:cNvPr id="13" name="Shape-1"/>
          <p:cNvPicPr>
            <a:picLocks noChangeAspect="1"/>
          </p:cNvPicPr>
          <p:nvPr/>
        </p:nvPicPr>
        <p:blipFill>
          <a:blip r:embed="rId9"/>
          <a:stretch>
            <a:fillRect/>
          </a:stretch>
        </p:blipFill>
        <p:spPr>
          <a:xfrm>
            <a:off x="114300" y="9448799"/>
            <a:ext cx="7543800" cy="495300"/>
          </a:xfrm>
          <a:prstGeom prst="rect">
            <a:avLst/>
          </a:prstGeom>
        </p:spPr>
      </p:pic>
      <p:sp>
        <p:nvSpPr>
          <p:cNvPr id="14" name="Body text copy copy 4"/>
          <p:cNvSpPr/>
          <p:nvPr/>
        </p:nvSpPr>
        <p:spPr>
          <a:xfrm>
            <a:off x="5089267" y="9629774"/>
            <a:ext cx="2305050" cy="133350"/>
          </a:xfrm>
          <a:prstGeom prst="rect">
            <a:avLst/>
          </a:prstGeom>
        </p:spPr>
        <p:txBody>
          <a:bodyPr spcFirstLastPara="0" lIns="0" tIns="0" rIns="0" bIns="0" anchor="t"/>
          <a:lstStyle/>
          <a:p>
            <a:pPr algn="r" hangingPunct="0">
              <a:lnSpc>
                <a:spcPct val="125000"/>
              </a:lnSpc>
            </a:pPr>
            <a:r>
              <a:rPr sz="675">
                <a:solidFill>
                  <a:srgbClr val="FFFFFF"/>
                </a:solidFill>
                <a:latin typeface="Muli"/>
                <a:ea typeface="+mn-ea"/>
                <a:cs typeface="Muli"/>
              </a:rPr>
              <a:t>© Employee Benefits Corporation   ID P2-139   0325</a:t>
            </a:r>
          </a:p>
        </p:txBody>
      </p:sp>
      <p:sp>
        <p:nvSpPr>
          <p:cNvPr id="15" name="Body text copy copy 5"/>
          <p:cNvSpPr/>
          <p:nvPr/>
        </p:nvSpPr>
        <p:spPr>
          <a:xfrm>
            <a:off x="381000" y="9615487"/>
            <a:ext cx="4495800" cy="161925"/>
          </a:xfrm>
          <a:prstGeom prst="rect">
            <a:avLst/>
          </a:prstGeom>
        </p:spPr>
        <p:txBody>
          <a:bodyPr spcFirstLastPara="0" lIns="0" tIns="0" rIns="0" bIns="0" anchor="t"/>
          <a:lstStyle/>
          <a:p>
            <a:pPr algn="l" hangingPunct="0">
              <a:lnSpc>
                <a:spcPct val="125000"/>
              </a:lnSpc>
            </a:pPr>
            <a:r>
              <a:rPr sz="825" b="1">
                <a:solidFill>
                  <a:srgbClr val="8BC543"/>
                </a:solidFill>
                <a:latin typeface="Muli"/>
                <a:ea typeface="+mn-ea"/>
                <a:cs typeface="Muli"/>
              </a:rPr>
              <a:t>Contact Us</a:t>
            </a:r>
            <a:r>
              <a:rPr sz="825">
                <a:solidFill>
                  <a:srgbClr val="FFFFFF"/>
                </a:solidFill>
                <a:latin typeface="Muli"/>
                <a:ea typeface="+mn-ea"/>
                <a:cs typeface="Muli"/>
              </a:rPr>
              <a:t>      www.ebcflex.com      (800) 346-2126      participantservices@ebcflex.com   |</a:t>
            </a:r>
          </a:p>
        </p:txBody>
      </p:sp>
      <p:pic>
        <p:nvPicPr>
          <p:cNvPr id="16" name="Button-3-Facebook">
            <a:hlinkClick r:id="rId10"/>
          </p:cNvPr>
          <p:cNvPicPr>
            <a:picLocks noChangeAspect="1"/>
          </p:cNvPicPr>
          <p:nvPr/>
        </p:nvPicPr>
        <p:blipFill>
          <a:blip r:embed="rId11"/>
          <a:stretch>
            <a:fillRect/>
          </a:stretch>
        </p:blipFill>
        <p:spPr>
          <a:xfrm>
            <a:off x="4795929" y="9601199"/>
            <a:ext cx="190500" cy="190500"/>
          </a:xfrm>
          <a:prstGeom prst="rect">
            <a:avLst/>
          </a:prstGeom>
        </p:spPr>
      </p:pic>
      <p:sp>
        <p:nvSpPr>
          <p:cNvPr id="17" name="Rectangle 16"/>
          <p:cNvSpPr/>
          <p:nvPr/>
        </p:nvSpPr>
        <p:spPr>
          <a:xfrm>
            <a:off x="1543049" y="482624"/>
            <a:ext cx="5688996" cy="342900"/>
          </a:xfrm>
          <a:prstGeom prst="rect">
            <a:avLst/>
          </a:prstGeom>
        </p:spPr>
        <p:txBody>
          <a:bodyPr spcFirstLastPara="0" lIns="0" tIns="0" rIns="0" bIns="0" anchor="t"/>
          <a:lstStyle/>
          <a:p>
            <a:pPr algn="l" hangingPunct="0">
              <a:lnSpc>
                <a:spcPct val="100000"/>
              </a:lnSpc>
            </a:pPr>
            <a:r>
              <a:rPr sz="2250" dirty="0">
                <a:solidFill>
                  <a:srgbClr val="8BC543"/>
                </a:solidFill>
                <a:latin typeface="Arial Black" panose="020B0A04020102020204" pitchFamily="34" charset="0"/>
                <a:cs typeface="&quot;Archivo Black&quot;"/>
              </a:rPr>
              <a:t>Standard Health FSA Rollover Guide</a:t>
            </a:r>
          </a:p>
        </p:txBody>
      </p:sp>
      <p:sp>
        <p:nvSpPr>
          <p:cNvPr id="18" name="Rectangle 17"/>
          <p:cNvSpPr/>
          <p:nvPr/>
        </p:nvSpPr>
        <p:spPr>
          <a:xfrm>
            <a:off x="1552575" y="931879"/>
            <a:ext cx="5841742" cy="190500"/>
          </a:xfrm>
          <a:prstGeom prst="rect">
            <a:avLst/>
          </a:prstGeom>
        </p:spPr>
        <p:txBody>
          <a:bodyPr spcFirstLastPara="0" lIns="0" tIns="0" rIns="0" bIns="0" anchor="t"/>
          <a:lstStyle/>
          <a:p>
            <a:pPr algn="l" hangingPunct="0">
              <a:lnSpc>
                <a:spcPct val="75000"/>
              </a:lnSpc>
              <a:spcBef>
                <a:spcPct val="10000"/>
              </a:spcBef>
            </a:pPr>
            <a:r>
              <a:rPr sz="1650">
                <a:solidFill>
                  <a:srgbClr val="FFFFFF"/>
                </a:solidFill>
                <a:latin typeface="Muli"/>
                <a:ea typeface="+mn-ea"/>
                <a:cs typeface="Muli"/>
              </a:rPr>
              <a:t>How Your Upcoming Benefit Elections Impact Rollover</a:t>
            </a:r>
          </a:p>
        </p:txBody>
      </p:sp>
      <p:sp>
        <p:nvSpPr>
          <p:cNvPr id="19" name="text 6 copy 1"/>
          <p:cNvSpPr/>
          <p:nvPr/>
        </p:nvSpPr>
        <p:spPr>
          <a:xfrm>
            <a:off x="956904" y="3726774"/>
            <a:ext cx="6339246" cy="295275"/>
          </a:xfrm>
          <a:prstGeom prst="rect">
            <a:avLst/>
          </a:prstGeom>
        </p:spPr>
        <p:txBody>
          <a:bodyPr spcFirstLastPara="0" lIns="0" tIns="0" rIns="0" bIns="0" anchor="t"/>
          <a:lstStyle/>
          <a:p>
            <a:pPr algn="l" hangingPunct="0">
              <a:lnSpc>
                <a:spcPct val="108333"/>
              </a:lnSpc>
            </a:pPr>
            <a:r>
              <a:rPr sz="900">
                <a:solidFill>
                  <a:srgbClr val="333333"/>
                </a:solidFill>
                <a:latin typeface="Muli"/>
                <a:ea typeface="+mn-ea"/>
                <a:cs typeface="Muli"/>
              </a:rPr>
              <a:t>If you elect a standard health FSA for the upcoming plan year, your rollover funds from the current plan year will carry over to your new standard health FSA. </a:t>
            </a:r>
          </a:p>
        </p:txBody>
      </p:sp>
      <p:sp>
        <p:nvSpPr>
          <p:cNvPr id="20" name="Body text copy copy 14"/>
          <p:cNvSpPr/>
          <p:nvPr/>
        </p:nvSpPr>
        <p:spPr>
          <a:xfrm>
            <a:off x="956904" y="3473371"/>
            <a:ext cx="6437413" cy="200025"/>
          </a:xfrm>
          <a:prstGeom prst="rect">
            <a:avLst/>
          </a:prstGeom>
        </p:spPr>
        <p:txBody>
          <a:bodyPr spcFirstLastPara="0" lIns="0" tIns="0" rIns="0" bIns="0" anchor="t"/>
          <a:lstStyle/>
          <a:p>
            <a:pPr algn="l" hangingPunct="0">
              <a:lnSpc>
                <a:spcPct val="108333"/>
              </a:lnSpc>
            </a:pPr>
            <a:r>
              <a:rPr sz="1200" b="1">
                <a:latin typeface="Muli"/>
                <a:ea typeface="+mn-ea"/>
                <a:cs typeface="Muli"/>
              </a:rPr>
              <a:t>I would like to elect a standard health FSA</a:t>
            </a:r>
          </a:p>
        </p:txBody>
      </p:sp>
      <p:pic>
        <p:nvPicPr>
          <p:cNvPr id="21" name="circle-check-light"/>
          <p:cNvPicPr>
            <a:picLocks noChangeAspect="1"/>
          </p:cNvPicPr>
          <p:nvPr/>
        </p:nvPicPr>
        <p:blipFill>
          <a:blip r:embed="rId12"/>
          <a:stretch>
            <a:fillRect/>
          </a:stretch>
        </p:blipFill>
        <p:spPr>
          <a:xfrm>
            <a:off x="384089" y="3475567"/>
            <a:ext cx="428625" cy="428625"/>
          </a:xfrm>
          <a:prstGeom prst="rect">
            <a:avLst/>
          </a:prstGeom>
        </p:spPr>
      </p:pic>
      <p:sp>
        <p:nvSpPr>
          <p:cNvPr id="22" name="text 6 copy 1"/>
          <p:cNvSpPr/>
          <p:nvPr/>
        </p:nvSpPr>
        <p:spPr>
          <a:xfrm>
            <a:off x="956904" y="4443528"/>
            <a:ext cx="6444979" cy="295275"/>
          </a:xfrm>
          <a:prstGeom prst="rect">
            <a:avLst/>
          </a:prstGeom>
        </p:spPr>
        <p:txBody>
          <a:bodyPr spcFirstLastPara="0" lIns="0" tIns="0" rIns="0" bIns="0" anchor="t"/>
          <a:lstStyle/>
          <a:p>
            <a:pPr algn="l" hangingPunct="0">
              <a:lnSpc>
                <a:spcPct val="108333"/>
              </a:lnSpc>
            </a:pPr>
            <a:r>
              <a:rPr sz="900">
                <a:solidFill>
                  <a:srgbClr val="333333"/>
                </a:solidFill>
                <a:latin typeface="Muli"/>
                <a:ea typeface="+mn-ea"/>
                <a:cs typeface="Muli"/>
              </a:rPr>
              <a:t>If you elect a limited health FSA for the upcoming plan year, which covers eligible vision and dental expenses, your rollover funds from the current plan year will carry over to the limited health FSA.</a:t>
            </a:r>
          </a:p>
        </p:txBody>
      </p:sp>
      <p:sp>
        <p:nvSpPr>
          <p:cNvPr id="23" name="Body text copy copy 14"/>
          <p:cNvSpPr/>
          <p:nvPr/>
        </p:nvSpPr>
        <p:spPr>
          <a:xfrm>
            <a:off x="952500" y="4216044"/>
            <a:ext cx="6435467" cy="200025"/>
          </a:xfrm>
          <a:prstGeom prst="rect">
            <a:avLst/>
          </a:prstGeom>
        </p:spPr>
        <p:txBody>
          <a:bodyPr spcFirstLastPara="0" lIns="0" tIns="0" rIns="0" bIns="0" anchor="t"/>
          <a:lstStyle/>
          <a:p>
            <a:pPr algn="l" hangingPunct="0">
              <a:lnSpc>
                <a:spcPct val="108333"/>
              </a:lnSpc>
            </a:pPr>
            <a:r>
              <a:rPr sz="1200" b="1">
                <a:latin typeface="Muli"/>
                <a:ea typeface="+mn-ea"/>
                <a:cs typeface="Muli"/>
              </a:rPr>
              <a:t>I would like to elect a limited health FSA </a:t>
            </a:r>
          </a:p>
        </p:txBody>
      </p:sp>
      <p:pic>
        <p:nvPicPr>
          <p:cNvPr id="24" name="circle-check-light copy 1"/>
          <p:cNvPicPr>
            <a:picLocks noChangeAspect="1"/>
          </p:cNvPicPr>
          <p:nvPr/>
        </p:nvPicPr>
        <p:blipFill>
          <a:blip r:embed="rId12"/>
          <a:stretch>
            <a:fillRect/>
          </a:stretch>
        </p:blipFill>
        <p:spPr>
          <a:xfrm>
            <a:off x="384089" y="4215342"/>
            <a:ext cx="428625" cy="428625"/>
          </a:xfrm>
          <a:prstGeom prst="rect">
            <a:avLst/>
          </a:prstGeom>
        </p:spPr>
      </p:pic>
      <p:sp>
        <p:nvSpPr>
          <p:cNvPr id="25" name="text 6 copy 1"/>
          <p:cNvSpPr/>
          <p:nvPr/>
        </p:nvSpPr>
        <p:spPr>
          <a:xfrm>
            <a:off x="952500" y="5142060"/>
            <a:ext cx="6443033" cy="295275"/>
          </a:xfrm>
          <a:prstGeom prst="rect">
            <a:avLst/>
          </a:prstGeom>
        </p:spPr>
        <p:txBody>
          <a:bodyPr spcFirstLastPara="0" lIns="0" tIns="0" rIns="0" bIns="0" anchor="t"/>
          <a:lstStyle/>
          <a:p>
            <a:pPr algn="l" hangingPunct="0">
              <a:lnSpc>
                <a:spcPct val="108333"/>
              </a:lnSpc>
            </a:pPr>
            <a:r>
              <a:rPr sz="900">
                <a:solidFill>
                  <a:srgbClr val="333333"/>
                </a:solidFill>
                <a:latin typeface="Muli"/>
                <a:ea typeface="+mn-ea"/>
                <a:cs typeface="Muli"/>
              </a:rPr>
              <a:t>If you elect a limited health FSA </a:t>
            </a:r>
            <a:r>
              <a:rPr sz="900" b="1">
                <a:solidFill>
                  <a:srgbClr val="333333"/>
                </a:solidFill>
                <a:latin typeface="Muli"/>
                <a:ea typeface="+mn-ea"/>
                <a:cs typeface="Muli"/>
              </a:rPr>
              <a:t>and</a:t>
            </a:r>
            <a:r>
              <a:rPr sz="900">
                <a:solidFill>
                  <a:srgbClr val="333333"/>
                </a:solidFill>
                <a:latin typeface="Muli"/>
                <a:ea typeface="+mn-ea"/>
                <a:cs typeface="Muli"/>
              </a:rPr>
              <a:t> choose to contribute to* a health savings account (HSA) for the upcoming plan year, your rollover funds will carry over to the limited health FSA.</a:t>
            </a:r>
          </a:p>
        </p:txBody>
      </p:sp>
      <p:sp>
        <p:nvSpPr>
          <p:cNvPr id="26" name="Body text copy copy 14"/>
          <p:cNvSpPr/>
          <p:nvPr/>
        </p:nvSpPr>
        <p:spPr>
          <a:xfrm>
            <a:off x="952500" y="4914576"/>
            <a:ext cx="6433521" cy="200025"/>
          </a:xfrm>
          <a:prstGeom prst="rect">
            <a:avLst/>
          </a:prstGeom>
        </p:spPr>
        <p:txBody>
          <a:bodyPr spcFirstLastPara="0" lIns="0" tIns="0" rIns="0" bIns="0" anchor="t"/>
          <a:lstStyle/>
          <a:p>
            <a:pPr algn="l" hangingPunct="0">
              <a:lnSpc>
                <a:spcPct val="108333"/>
              </a:lnSpc>
            </a:pPr>
            <a:r>
              <a:rPr sz="1200" b="1">
                <a:latin typeface="Muli"/>
                <a:ea typeface="+mn-ea"/>
                <a:cs typeface="Muli"/>
              </a:rPr>
              <a:t>I would like to elect a limited health FSA and contribute to* an HSA </a:t>
            </a:r>
          </a:p>
        </p:txBody>
      </p:sp>
      <p:pic>
        <p:nvPicPr>
          <p:cNvPr id="27" name="circle-check-light copy 2"/>
          <p:cNvPicPr>
            <a:picLocks noChangeAspect="1"/>
          </p:cNvPicPr>
          <p:nvPr/>
        </p:nvPicPr>
        <p:blipFill>
          <a:blip r:embed="rId12"/>
          <a:stretch>
            <a:fillRect/>
          </a:stretch>
        </p:blipFill>
        <p:spPr>
          <a:xfrm>
            <a:off x="384089" y="4914900"/>
            <a:ext cx="428625" cy="428625"/>
          </a:xfrm>
          <a:prstGeom prst="rect">
            <a:avLst/>
          </a:prstGeom>
        </p:spPr>
      </p:pic>
      <p:sp>
        <p:nvSpPr>
          <p:cNvPr id="28" name="text 6 copy 1"/>
          <p:cNvSpPr/>
          <p:nvPr/>
        </p:nvSpPr>
        <p:spPr>
          <a:xfrm>
            <a:off x="952500" y="5788911"/>
            <a:ext cx="4211280" cy="1647825"/>
          </a:xfrm>
          <a:prstGeom prst="rect">
            <a:avLst/>
          </a:prstGeom>
        </p:spPr>
        <p:txBody>
          <a:bodyPr spcFirstLastPara="0" lIns="0" tIns="0" rIns="0" bIns="0" anchor="t"/>
          <a:lstStyle/>
          <a:p>
            <a:pPr algn="l" hangingPunct="0">
              <a:lnSpc>
                <a:spcPct val="100000"/>
              </a:lnSpc>
            </a:pPr>
            <a:r>
              <a:rPr sz="900">
                <a:solidFill>
                  <a:srgbClr val="333333"/>
                </a:solidFill>
                <a:latin typeface="Muli"/>
                <a:ea typeface="+mn-ea"/>
                <a:cs typeface="Muli"/>
              </a:rPr>
              <a:t>If you choose to open and contribute to an HSA from EBC** for the upcoming plan year, your rollover funds will automatically be converted to a limited health FSA. Your standard health FSA has a plan feature enabled called auto-convert, which takes your rollover dollars and automatically converts them into a limited health FSA in the new plan year. This feature was added to your plan because if your rollover dollars carry over to a standard health FSA, they will disqualify you from contributing to* an HSA in the new plan year.</a:t>
            </a:r>
          </a:p>
          <a:p>
            <a:pPr algn="l" hangingPunct="0">
              <a:lnSpc>
                <a:spcPct val="100000"/>
              </a:lnSpc>
            </a:pPr>
            <a:endParaRPr sz="900">
              <a:solidFill>
                <a:srgbClr val="333333"/>
              </a:solidFill>
              <a:latin typeface="Muli"/>
              <a:ea typeface="+mn-ea"/>
              <a:cs typeface="Muli"/>
            </a:endParaRPr>
          </a:p>
          <a:p>
            <a:pPr algn="l" hangingPunct="0">
              <a:lnSpc>
                <a:spcPct val="100000"/>
              </a:lnSpc>
            </a:pPr>
            <a:r>
              <a:rPr sz="900">
                <a:solidFill>
                  <a:srgbClr val="333333"/>
                </a:solidFill>
                <a:latin typeface="Muli"/>
                <a:ea typeface="+mn-ea"/>
                <a:cs typeface="Muli"/>
              </a:rPr>
              <a:t>You do not need to take any additional steps for unused funds to roll over into a limited health FSA. This will automatically be done for you. Your limited health FSA will cover eligible vision and dental expenses and will not disqualify you from contributing to* an HSA.</a:t>
            </a:r>
          </a:p>
        </p:txBody>
      </p:sp>
      <p:sp>
        <p:nvSpPr>
          <p:cNvPr id="29" name="Body text copy copy 14"/>
          <p:cNvSpPr/>
          <p:nvPr/>
        </p:nvSpPr>
        <p:spPr>
          <a:xfrm>
            <a:off x="952500" y="5561427"/>
            <a:ext cx="6431576" cy="200025"/>
          </a:xfrm>
          <a:prstGeom prst="rect">
            <a:avLst/>
          </a:prstGeom>
        </p:spPr>
        <p:txBody>
          <a:bodyPr spcFirstLastPara="0" lIns="0" tIns="0" rIns="0" bIns="0" anchor="t"/>
          <a:lstStyle/>
          <a:p>
            <a:pPr algn="l" hangingPunct="0">
              <a:lnSpc>
                <a:spcPct val="108333"/>
              </a:lnSpc>
            </a:pPr>
            <a:r>
              <a:rPr sz="1200" b="1">
                <a:latin typeface="Muli"/>
                <a:ea typeface="+mn-ea"/>
                <a:cs typeface="Muli"/>
              </a:rPr>
              <a:t>I would like to contribute to* an HSA</a:t>
            </a:r>
          </a:p>
        </p:txBody>
      </p:sp>
      <p:pic>
        <p:nvPicPr>
          <p:cNvPr id="30" name="Shape-1"/>
          <p:cNvPicPr>
            <a:picLocks noChangeAspect="1"/>
          </p:cNvPicPr>
          <p:nvPr/>
        </p:nvPicPr>
        <p:blipFill>
          <a:blip r:embed="rId13"/>
          <a:stretch>
            <a:fillRect/>
          </a:stretch>
        </p:blipFill>
        <p:spPr>
          <a:xfrm>
            <a:off x="5383826" y="5560695"/>
            <a:ext cx="2000250" cy="1859280"/>
          </a:xfrm>
          <a:prstGeom prst="rect">
            <a:avLst/>
          </a:prstGeom>
          <a:effectLst>
            <a:outerShdw blurRad="63500" sx="102000" sy="102000" algn="ctr" rotWithShape="0">
              <a:prstClr val="black">
                <a:alpha val="40000"/>
              </a:prstClr>
            </a:outerShdw>
          </a:effectLst>
        </p:spPr>
      </p:pic>
      <p:sp>
        <p:nvSpPr>
          <p:cNvPr id="31" name="Rectangle 30"/>
          <p:cNvSpPr/>
          <p:nvPr/>
        </p:nvSpPr>
        <p:spPr>
          <a:xfrm>
            <a:off x="5942738" y="5700367"/>
            <a:ext cx="1184647" cy="247650"/>
          </a:xfrm>
          <a:prstGeom prst="rect">
            <a:avLst/>
          </a:prstGeom>
        </p:spPr>
        <p:txBody>
          <a:bodyPr spcFirstLastPara="0" lIns="0" tIns="0" rIns="0" bIns="0" anchor="t"/>
          <a:lstStyle/>
          <a:p>
            <a:pPr algn="l" hangingPunct="0">
              <a:lnSpc>
                <a:spcPct val="100000"/>
              </a:lnSpc>
            </a:pPr>
            <a:r>
              <a:rPr sz="1650" b="1">
                <a:solidFill>
                  <a:srgbClr val="3A5675"/>
                </a:solidFill>
                <a:latin typeface="Muli"/>
                <a:ea typeface="+mn-ea"/>
                <a:cs typeface="Muli"/>
              </a:rPr>
              <a:t>Benefit Tip:</a:t>
            </a:r>
          </a:p>
        </p:txBody>
      </p:sp>
      <p:pic>
        <p:nvPicPr>
          <p:cNvPr id="32" name="lightbulb-on"/>
          <p:cNvPicPr>
            <a:picLocks noChangeAspect="1"/>
          </p:cNvPicPr>
          <p:nvPr/>
        </p:nvPicPr>
        <p:blipFill>
          <a:blip r:embed="rId14"/>
          <a:stretch>
            <a:fillRect/>
          </a:stretch>
        </p:blipFill>
        <p:spPr>
          <a:xfrm>
            <a:off x="5544707" y="5689999"/>
            <a:ext cx="333375" cy="265991"/>
          </a:xfrm>
          <a:prstGeom prst="rect">
            <a:avLst/>
          </a:prstGeom>
        </p:spPr>
      </p:pic>
      <p:sp>
        <p:nvSpPr>
          <p:cNvPr id="33" name="Rectangle 32"/>
          <p:cNvSpPr/>
          <p:nvPr/>
        </p:nvSpPr>
        <p:spPr>
          <a:xfrm>
            <a:off x="5538896" y="6016462"/>
            <a:ext cx="1721108" cy="1257300"/>
          </a:xfrm>
          <a:prstGeom prst="rect">
            <a:avLst/>
          </a:prstGeom>
        </p:spPr>
        <p:txBody>
          <a:bodyPr spcFirstLastPara="0" lIns="0" tIns="0" rIns="0" bIns="0" anchor="t"/>
          <a:lstStyle/>
          <a:p>
            <a:pPr algn="l" hangingPunct="0">
              <a:lnSpc>
                <a:spcPct val="100000"/>
              </a:lnSpc>
            </a:pPr>
            <a:r>
              <a:rPr sz="750">
                <a:solidFill>
                  <a:srgbClr val="333333"/>
                </a:solidFill>
                <a:latin typeface="Muli"/>
                <a:ea typeface="+mn-ea"/>
                <a:cs typeface="Muli"/>
              </a:rPr>
              <a:t>If you anticipate eligible dental or vision expenses in the new year and want to maximize your savings, consider enrolling in both an HSA and a limited health FSA during open enrollment. While your rollover dollars will automatically be carried over to a limited health FSA, you can increase your savings by making additional contributions to the limited health FSA throughout the plan year.</a:t>
            </a:r>
          </a:p>
        </p:txBody>
      </p:sp>
      <p:pic>
        <p:nvPicPr>
          <p:cNvPr id="34" name="circle-check-light copy 3"/>
          <p:cNvPicPr>
            <a:picLocks noChangeAspect="1"/>
          </p:cNvPicPr>
          <p:nvPr/>
        </p:nvPicPr>
        <p:blipFill>
          <a:blip r:embed="rId12"/>
          <a:stretch>
            <a:fillRect/>
          </a:stretch>
        </p:blipFill>
        <p:spPr>
          <a:xfrm>
            <a:off x="384089" y="5561542"/>
            <a:ext cx="428625" cy="428625"/>
          </a:xfrm>
          <a:prstGeom prst="rect">
            <a:avLst/>
          </a:prstGeom>
        </p:spPr>
      </p:pic>
      <p:sp>
        <p:nvSpPr>
          <p:cNvPr id="35" name="text 6 copy 1"/>
          <p:cNvSpPr/>
          <p:nvPr/>
        </p:nvSpPr>
        <p:spPr>
          <a:xfrm>
            <a:off x="952500" y="8718506"/>
            <a:ext cx="6451095" cy="276225"/>
          </a:xfrm>
          <a:prstGeom prst="rect">
            <a:avLst/>
          </a:prstGeom>
        </p:spPr>
        <p:txBody>
          <a:bodyPr spcFirstLastPara="0" lIns="0" tIns="0" rIns="0" bIns="0" anchor="t"/>
          <a:lstStyle/>
          <a:p>
            <a:pPr algn="l" hangingPunct="0">
              <a:lnSpc>
                <a:spcPct val="100000"/>
              </a:lnSpc>
            </a:pPr>
            <a:r>
              <a:rPr sz="900">
                <a:solidFill>
                  <a:srgbClr val="333333"/>
                </a:solidFill>
                <a:latin typeface="Muli"/>
                <a:ea typeface="+mn-ea"/>
                <a:cs typeface="Muli"/>
              </a:rPr>
              <a:t>If you decide to not elect an FSA or contribute to* an HSA in the upcoming plan year, your rollover dollars will stay in the health care FSA account type (standard or limited) you have today. You do not need to take any additional action.</a:t>
            </a:r>
          </a:p>
        </p:txBody>
      </p:sp>
      <p:sp>
        <p:nvSpPr>
          <p:cNvPr id="36" name="Body text copy copy 14"/>
          <p:cNvSpPr/>
          <p:nvPr/>
        </p:nvSpPr>
        <p:spPr>
          <a:xfrm>
            <a:off x="952500" y="8491538"/>
            <a:ext cx="6449150" cy="200025"/>
          </a:xfrm>
          <a:prstGeom prst="rect">
            <a:avLst/>
          </a:prstGeom>
        </p:spPr>
        <p:txBody>
          <a:bodyPr spcFirstLastPara="0" lIns="0" tIns="0" rIns="0" bIns="0" anchor="t"/>
          <a:lstStyle/>
          <a:p>
            <a:pPr algn="l" hangingPunct="0">
              <a:lnSpc>
                <a:spcPct val="108333"/>
              </a:lnSpc>
            </a:pPr>
            <a:r>
              <a:rPr sz="1200" b="1">
                <a:latin typeface="Muli"/>
                <a:ea typeface="+mn-ea"/>
                <a:cs typeface="Muli"/>
              </a:rPr>
              <a:t>I do not want to elect a health care FSA or contribute to an HSA </a:t>
            </a:r>
          </a:p>
        </p:txBody>
      </p:sp>
      <p:pic>
        <p:nvPicPr>
          <p:cNvPr id="37" name="circle-xmark-light"/>
          <p:cNvPicPr>
            <a:picLocks noChangeAspect="1"/>
          </p:cNvPicPr>
          <p:nvPr/>
        </p:nvPicPr>
        <p:blipFill>
          <a:blip r:embed="rId15"/>
          <a:stretch>
            <a:fillRect/>
          </a:stretch>
        </p:blipFill>
        <p:spPr>
          <a:xfrm>
            <a:off x="384089" y="8489950"/>
            <a:ext cx="428625" cy="428625"/>
          </a:xfrm>
          <a:prstGeom prst="rect">
            <a:avLst/>
          </a:prstGeom>
        </p:spPr>
      </p:pic>
      <p:sp>
        <p:nvSpPr>
          <p:cNvPr id="38" name="text 6 copy 1"/>
          <p:cNvSpPr/>
          <p:nvPr/>
        </p:nvSpPr>
        <p:spPr>
          <a:xfrm>
            <a:off x="956904" y="7820704"/>
            <a:ext cx="6437413" cy="552450"/>
          </a:xfrm>
          <a:prstGeom prst="rect">
            <a:avLst/>
          </a:prstGeom>
        </p:spPr>
        <p:txBody>
          <a:bodyPr spcFirstLastPara="0" lIns="0" tIns="0" rIns="0" bIns="0" anchor="t"/>
          <a:lstStyle/>
          <a:p>
            <a:pPr algn="l" hangingPunct="0">
              <a:lnSpc>
                <a:spcPct val="100000"/>
              </a:lnSpc>
            </a:pPr>
            <a:r>
              <a:rPr sz="900">
                <a:solidFill>
                  <a:srgbClr val="333333"/>
                </a:solidFill>
                <a:latin typeface="Muli"/>
                <a:ea typeface="+mn-ea"/>
                <a:cs typeface="Muli"/>
              </a:rPr>
              <a:t>Due to IRS regulations, you </a:t>
            </a:r>
            <a:r>
              <a:rPr sz="900" b="1">
                <a:solidFill>
                  <a:srgbClr val="333333"/>
                </a:solidFill>
                <a:latin typeface="Muli"/>
                <a:ea typeface="+mn-ea"/>
                <a:cs typeface="Muli"/>
              </a:rPr>
              <a:t>cannot</a:t>
            </a:r>
            <a:r>
              <a:rPr sz="900">
                <a:solidFill>
                  <a:srgbClr val="333333"/>
                </a:solidFill>
                <a:latin typeface="Muli"/>
                <a:ea typeface="+mn-ea"/>
                <a:cs typeface="Muli"/>
              </a:rPr>
              <a:t> elect both a standard health FSA and contribute to* an HSA. If you elect a standard health FSA, your standard health FSA would disqualify you from contributing to* an HSA in the upcoming plan year. If you’d like to maximize your savings by having an FSA and HSA in the upcoming plan year, consider electing a limited health FSA alongside contributing to an HSA.</a:t>
            </a:r>
          </a:p>
        </p:txBody>
      </p:sp>
      <p:sp>
        <p:nvSpPr>
          <p:cNvPr id="39" name="Body text copy copy 14"/>
          <p:cNvSpPr/>
          <p:nvPr/>
        </p:nvSpPr>
        <p:spPr>
          <a:xfrm>
            <a:off x="952500" y="7612270"/>
            <a:ext cx="6435467" cy="200025"/>
          </a:xfrm>
          <a:prstGeom prst="rect">
            <a:avLst/>
          </a:prstGeom>
        </p:spPr>
        <p:txBody>
          <a:bodyPr spcFirstLastPara="0" lIns="0" tIns="0" rIns="0" bIns="0" anchor="t"/>
          <a:lstStyle/>
          <a:p>
            <a:pPr algn="l" hangingPunct="0">
              <a:lnSpc>
                <a:spcPct val="108333"/>
              </a:lnSpc>
            </a:pPr>
            <a:r>
              <a:rPr sz="1200" b="1">
                <a:latin typeface="Muli"/>
                <a:ea typeface="+mn-ea"/>
                <a:cs typeface="Muli"/>
              </a:rPr>
              <a:t>I would like to elect a standard health FSA and contribute to* an HSA </a:t>
            </a:r>
          </a:p>
        </p:txBody>
      </p:sp>
      <p:pic>
        <p:nvPicPr>
          <p:cNvPr id="40" name="circle-xmark-light copy 1"/>
          <p:cNvPicPr>
            <a:picLocks noChangeAspect="1"/>
          </p:cNvPicPr>
          <p:nvPr/>
        </p:nvPicPr>
        <p:blipFill>
          <a:blip r:embed="rId15"/>
          <a:stretch>
            <a:fillRect/>
          </a:stretch>
        </p:blipFill>
        <p:spPr>
          <a:xfrm>
            <a:off x="384089" y="7602008"/>
            <a:ext cx="428625" cy="428625"/>
          </a:xfrm>
          <a:prstGeom prst="rect">
            <a:avLst/>
          </a:prstGeom>
        </p:spPr>
      </p:pic>
      <p:sp>
        <p:nvSpPr>
          <p:cNvPr id="41" name="Body text copy copy 15"/>
          <p:cNvSpPr/>
          <p:nvPr/>
        </p:nvSpPr>
        <p:spPr>
          <a:xfrm>
            <a:off x="1278296" y="2488996"/>
            <a:ext cx="6123586" cy="342900"/>
          </a:xfrm>
          <a:prstGeom prst="rect">
            <a:avLst/>
          </a:prstGeom>
        </p:spPr>
        <p:txBody>
          <a:bodyPr spcFirstLastPara="0" lIns="0" tIns="0" rIns="0" bIns="0" anchor="t"/>
          <a:lstStyle/>
          <a:p>
            <a:pPr algn="l" hangingPunct="0">
              <a:lnSpc>
                <a:spcPct val="108333"/>
              </a:lnSpc>
            </a:pPr>
            <a:r>
              <a:rPr sz="1050">
                <a:solidFill>
                  <a:srgbClr val="FFFFFF"/>
                </a:solidFill>
                <a:latin typeface="Muli"/>
                <a:ea typeface="+mn-ea"/>
                <a:cs typeface="Muli"/>
              </a:rPr>
              <a:t>As a reminder, rollover funds are not included in your annual maximum contribution amount, so any rolled over funds will be in addition to your election amount for the new plan year. </a:t>
            </a:r>
          </a:p>
        </p:txBody>
      </p:sp>
      <p:sp>
        <p:nvSpPr>
          <p:cNvPr id="42" name="text 6 copy 2"/>
          <p:cNvSpPr/>
          <p:nvPr/>
        </p:nvSpPr>
        <p:spPr>
          <a:xfrm>
            <a:off x="472716" y="9139412"/>
            <a:ext cx="6911412" cy="123825"/>
          </a:xfrm>
          <a:prstGeom prst="rect">
            <a:avLst/>
          </a:prstGeom>
        </p:spPr>
        <p:txBody>
          <a:bodyPr spcFirstLastPara="0" lIns="0" tIns="0" rIns="0" bIns="0" anchor="t"/>
          <a:lstStyle/>
          <a:p>
            <a:pPr algn="l" hangingPunct="0">
              <a:lnSpc>
                <a:spcPct val="108333"/>
              </a:lnSpc>
            </a:pPr>
            <a:r>
              <a:rPr sz="750" i="1">
                <a:solidFill>
                  <a:srgbClr val="333333"/>
                </a:solidFill>
                <a:latin typeface="Muli"/>
                <a:ea typeface="+mn-ea"/>
                <a:cs typeface="Muli"/>
              </a:rPr>
              <a:t>*Contributions include any employee contributions and, if applicable, any employer contributions to the HSA. </a:t>
            </a:r>
          </a:p>
        </p:txBody>
      </p:sp>
      <p:sp>
        <p:nvSpPr>
          <p:cNvPr id="43" name="text 6 copy 3"/>
          <p:cNvSpPr/>
          <p:nvPr/>
        </p:nvSpPr>
        <p:spPr>
          <a:xfrm>
            <a:off x="472716" y="9280208"/>
            <a:ext cx="6911412" cy="123825"/>
          </a:xfrm>
          <a:prstGeom prst="rect">
            <a:avLst/>
          </a:prstGeom>
        </p:spPr>
        <p:txBody>
          <a:bodyPr spcFirstLastPara="0" lIns="0" tIns="0" rIns="0" bIns="0" anchor="t"/>
          <a:lstStyle/>
          <a:p>
            <a:pPr algn="l" hangingPunct="0">
              <a:lnSpc>
                <a:spcPct val="108333"/>
              </a:lnSpc>
            </a:pPr>
            <a:r>
              <a:rPr sz="750" i="1">
                <a:solidFill>
                  <a:srgbClr val="333333"/>
                </a:solidFill>
                <a:latin typeface="Muli"/>
                <a:ea typeface="+mn-ea"/>
                <a:cs typeface="Muli"/>
              </a:rPr>
              <a:t>**You must inform your employer of your intent to make HSA contributions prior to the first day of the plan year.</a:t>
            </a:r>
          </a:p>
        </p:txBody>
      </p:sp>
    </p:spTree>
    <p:extLst>
      <p:ext uri="{BB962C8B-B14F-4D97-AF65-F5344CB8AC3E}">
        <p14:creationId xmlns:p14="http://schemas.microsoft.com/office/powerpoint/2010/main" val="39300242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801</Words>
  <Application>Microsoft Office PowerPoint</Application>
  <PresentationFormat>Custom</PresentationFormat>
  <Paragraphs>27</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 Black</vt:lpstr>
      <vt:lpstr>Arial</vt:lpstr>
      <vt:lpstr>Calibri</vt:lpstr>
      <vt:lpstr>Muli</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Visme Presentation</dc:title>
  <dc:creator/>
  <cp:lastModifiedBy/>
  <cp:revision>5</cp:revision>
  <dcterms:created xsi:type="dcterms:W3CDTF">2025-03-21T14:55:20Z</dcterms:created>
  <dcterms:modified xsi:type="dcterms:W3CDTF">2025-10-10T16:06:13Z</dcterms:modified>
</cp:coreProperties>
</file>